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73" r:id="rId10"/>
    <p:sldId id="263" r:id="rId11"/>
    <p:sldId id="264" r:id="rId12"/>
    <p:sldId id="265" r:id="rId13"/>
    <p:sldId id="266" r:id="rId14"/>
    <p:sldId id="267" r:id="rId15"/>
    <p:sldId id="276" r:id="rId16"/>
    <p:sldId id="268" r:id="rId17"/>
    <p:sldId id="269" r:id="rId18"/>
    <p:sldId id="270" r:id="rId19"/>
    <p:sldId id="271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756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62BA6-9D78-4FD8-B605-715CF91750B9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0C133-3282-4191-8F5B-E2FAA927D91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0"/>
            <a:ext cx="410816" cy="30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2600" b="11801"/>
          <a:stretch>
            <a:fillRect/>
          </a:stretch>
        </p:blipFill>
        <p:spPr bwMode="auto">
          <a:xfrm>
            <a:off x="4450804" y="4293096"/>
            <a:ext cx="3047999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420888"/>
            <a:ext cx="41624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15"/>
          <p:cNvSpPr/>
          <p:nvPr/>
        </p:nvSpPr>
        <p:spPr>
          <a:xfrm rot="16200000" flipH="1" flipV="1">
            <a:off x="5820936" y="2310225"/>
            <a:ext cx="5664820" cy="981307"/>
          </a:xfrm>
          <a:custGeom>
            <a:avLst/>
            <a:gdLst>
              <a:gd name="connsiteX0" fmla="*/ 0 w 5664820"/>
              <a:gd name="connsiteY0" fmla="*/ 0 h 981307"/>
              <a:gd name="connsiteX1" fmla="*/ 5664820 w 5664820"/>
              <a:gd name="connsiteY1" fmla="*/ 0 h 981307"/>
              <a:gd name="connsiteX2" fmla="*/ 22303 w 5664820"/>
              <a:gd name="connsiteY2" fmla="*/ 981307 h 981307"/>
              <a:gd name="connsiteX3" fmla="*/ 0 w 5664820"/>
              <a:gd name="connsiteY3" fmla="*/ 0 h 98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4820" h="981307">
                <a:moveTo>
                  <a:pt x="0" y="0"/>
                </a:moveTo>
                <a:lnTo>
                  <a:pt x="5664820" y="0"/>
                </a:lnTo>
                <a:lnTo>
                  <a:pt x="22303" y="981307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6"/>
          <p:cNvGrpSpPr/>
          <p:nvPr/>
        </p:nvGrpSpPr>
        <p:grpSpPr>
          <a:xfrm>
            <a:off x="-22303" y="-1"/>
            <a:ext cx="9182069" cy="6887415"/>
            <a:chOff x="-22303" y="-1"/>
            <a:chExt cx="9182069" cy="6887415"/>
          </a:xfrm>
        </p:grpSpPr>
        <p:sp>
          <p:nvSpPr>
            <p:cNvPr id="2" name="Freeform 1"/>
            <p:cNvSpPr/>
            <p:nvPr/>
          </p:nvSpPr>
          <p:spPr>
            <a:xfrm>
              <a:off x="-22303" y="-1"/>
              <a:ext cx="5664820" cy="981307"/>
            </a:xfrm>
            <a:custGeom>
              <a:avLst/>
              <a:gdLst>
                <a:gd name="connsiteX0" fmla="*/ 0 w 5664820"/>
                <a:gd name="connsiteY0" fmla="*/ 0 h 981307"/>
                <a:gd name="connsiteX1" fmla="*/ 5664820 w 5664820"/>
                <a:gd name="connsiteY1" fmla="*/ 0 h 981307"/>
                <a:gd name="connsiteX2" fmla="*/ 22303 w 5664820"/>
                <a:gd name="connsiteY2" fmla="*/ 981307 h 981307"/>
                <a:gd name="connsiteX3" fmla="*/ 0 w 5664820"/>
                <a:gd name="connsiteY3" fmla="*/ 0 h 98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4820" h="981307">
                  <a:moveTo>
                    <a:pt x="0" y="0"/>
                  </a:moveTo>
                  <a:lnTo>
                    <a:pt x="5664820" y="0"/>
                  </a:lnTo>
                  <a:lnTo>
                    <a:pt x="22303" y="981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 flipH="1" flipV="1">
              <a:off x="3494946" y="5885602"/>
              <a:ext cx="5664820" cy="981307"/>
            </a:xfrm>
            <a:custGeom>
              <a:avLst/>
              <a:gdLst>
                <a:gd name="connsiteX0" fmla="*/ 0 w 5664820"/>
                <a:gd name="connsiteY0" fmla="*/ 0 h 981307"/>
                <a:gd name="connsiteX1" fmla="*/ 5664820 w 5664820"/>
                <a:gd name="connsiteY1" fmla="*/ 0 h 981307"/>
                <a:gd name="connsiteX2" fmla="*/ 22303 w 5664820"/>
                <a:gd name="connsiteY2" fmla="*/ 981307 h 981307"/>
                <a:gd name="connsiteX3" fmla="*/ 0 w 5664820"/>
                <a:gd name="connsiteY3" fmla="*/ 0 h 98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4820" h="981307">
                  <a:moveTo>
                    <a:pt x="0" y="0"/>
                  </a:moveTo>
                  <a:lnTo>
                    <a:pt x="5664820" y="0"/>
                  </a:lnTo>
                  <a:lnTo>
                    <a:pt x="22303" y="981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Freeform 5"/>
            <p:cNvSpPr/>
            <p:nvPr/>
          </p:nvSpPr>
          <p:spPr>
            <a:xfrm rot="16200000">
              <a:off x="-2344386" y="3564350"/>
              <a:ext cx="5664820" cy="981307"/>
            </a:xfrm>
            <a:custGeom>
              <a:avLst/>
              <a:gdLst>
                <a:gd name="connsiteX0" fmla="*/ 0 w 5664820"/>
                <a:gd name="connsiteY0" fmla="*/ 0 h 981307"/>
                <a:gd name="connsiteX1" fmla="*/ 5664820 w 5664820"/>
                <a:gd name="connsiteY1" fmla="*/ 0 h 981307"/>
                <a:gd name="connsiteX2" fmla="*/ 22303 w 5664820"/>
                <a:gd name="connsiteY2" fmla="*/ 981307 h 981307"/>
                <a:gd name="connsiteX3" fmla="*/ 0 w 5664820"/>
                <a:gd name="connsiteY3" fmla="*/ 0 h 98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4820" h="981307">
                  <a:moveTo>
                    <a:pt x="0" y="0"/>
                  </a:moveTo>
                  <a:lnTo>
                    <a:pt x="5664820" y="0"/>
                  </a:lnTo>
                  <a:lnTo>
                    <a:pt x="22303" y="981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-304800" y="76200"/>
            <a:ext cx="2514600" cy="8683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BAB 4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 rot="24735">
            <a:off x="123116" y="918570"/>
            <a:ext cx="8264735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Persamaan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Lingkaran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Garis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Singgung</a:t>
            </a:r>
            <a:endParaRPr lang="en-US" sz="4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204864"/>
            <a:ext cx="3262131" cy="218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3440"/>
            <a:ext cx="6909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POSISI SUATU TITIK TERHADAP LINGKARAN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45090"/>
            <a:ext cx="6544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Posisi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suatu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terhadap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L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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=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r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endParaRPr lang="en-US" sz="20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395656"/>
            <a:ext cx="64294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360363">
              <a:spcBef>
                <a:spcPts val="1200"/>
              </a:spcBef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terletak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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   r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</a:p>
          <a:p>
            <a:pPr marL="342900" indent="-342900" defTabSz="360363">
              <a:spcBef>
                <a:spcPts val="1200"/>
              </a:spcBef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  <a:sym typeface="Symbol"/>
              </a:rPr>
              <a:t>Titik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terletak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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   r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</a:p>
          <a:p>
            <a:pPr marL="342900" indent="-342900" defTabSz="360363">
              <a:spcBef>
                <a:spcPts val="1200"/>
              </a:spcBef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  <a:sym typeface="Symbol"/>
              </a:rPr>
              <a:t>Titik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terletak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luar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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   r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15046" y="3181606"/>
            <a:ext cx="8513908" cy="3047880"/>
            <a:chOff x="201496" y="2965030"/>
            <a:chExt cx="8513908" cy="3047880"/>
          </a:xfrm>
        </p:grpSpPr>
        <p:sp>
          <p:nvSpPr>
            <p:cNvPr id="5" name="Oval 4"/>
            <p:cNvSpPr/>
            <p:nvPr/>
          </p:nvSpPr>
          <p:spPr>
            <a:xfrm>
              <a:off x="571472" y="3429000"/>
              <a:ext cx="1785950" cy="17859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5400000" flipH="1" flipV="1">
              <a:off x="214659" y="4273847"/>
              <a:ext cx="250033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201496" y="4321598"/>
              <a:ext cx="257176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333226" y="4131348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42976" y="428625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19666" y="296503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28860" y="43343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571868" y="3429000"/>
              <a:ext cx="1785950" cy="17859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3215055" y="4273847"/>
              <a:ext cx="250033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201892" y="4321598"/>
              <a:ext cx="257176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333622" y="4131348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43372" y="428625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20062" y="296503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29256" y="43343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429388" y="3429000"/>
              <a:ext cx="1785950" cy="17859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6072575" y="4273847"/>
              <a:ext cx="250033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6059412" y="4321598"/>
              <a:ext cx="257176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191142" y="4131348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00892" y="428625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977582" y="296503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286776" y="43343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7658" y="4596826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38808" y="3452310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548332" y="3153772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5400000" flipH="1" flipV="1">
              <a:off x="1380977" y="3691065"/>
              <a:ext cx="714380" cy="500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4381373" y="3703097"/>
              <a:ext cx="714380" cy="500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7226861" y="3703097"/>
              <a:ext cx="714380" cy="500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584258" y="4453950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214678" y="3238750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91208" y="3131970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37016" y="359669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r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37412" y="359669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r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406210" y="359669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r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51906" y="5643578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di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dalam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L 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706482" y="5643578"/>
              <a:ext cx="16859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L 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463222" y="5643578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di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luar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L 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3440"/>
            <a:ext cx="7756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Posisi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suatu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Terhadap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L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 (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+ a)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+ (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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)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=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r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endParaRPr lang="en-US" sz="2000" b="1" baseline="30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57158" y="785794"/>
            <a:ext cx="6643734" cy="2512472"/>
            <a:chOff x="357158" y="785794"/>
            <a:chExt cx="6643734" cy="2512472"/>
          </a:xfrm>
        </p:grpSpPr>
        <p:sp>
          <p:nvSpPr>
            <p:cNvPr id="3" name="TextBox 2"/>
            <p:cNvSpPr txBox="1"/>
            <p:nvPr/>
          </p:nvSpPr>
          <p:spPr>
            <a:xfrm>
              <a:off x="357158" y="785794"/>
              <a:ext cx="6643734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defTabSz="360363">
                <a:spcBef>
                  <a:spcPts val="1200"/>
                </a:spcBef>
                <a:buAutoNum type="arabicPeriod"/>
              </a:pP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terletak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di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dalam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L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hanya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jika</a:t>
              </a: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 defTabSz="360363">
                <a:spcBef>
                  <a:spcPts val="1200"/>
                </a:spcBef>
                <a:buAutoNum type="arabicPeriod"/>
              </a:pPr>
              <a:endParaRPr lang="en-US" dirty="0" smtClean="0">
                <a:latin typeface="Arial" pitchFamily="34" charset="0"/>
                <a:cs typeface="Arial" pitchFamily="34" charset="0"/>
                <a:sym typeface="Symbol"/>
              </a:endParaRPr>
            </a:p>
            <a:p>
              <a:pPr marL="342900" indent="-342900" defTabSz="360363">
                <a:spcBef>
                  <a:spcPts val="1200"/>
                </a:spcBef>
                <a:buAutoNum type="arabicPeriod"/>
              </a:pP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terletak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L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hanya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jika</a:t>
              </a: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 defTabSz="360363">
                <a:spcBef>
                  <a:spcPts val="1200"/>
                </a:spcBef>
                <a:buAutoNum type="arabicPeriod"/>
              </a:pPr>
              <a:endParaRPr lang="en-US" dirty="0" smtClean="0">
                <a:latin typeface="Arial" pitchFamily="34" charset="0"/>
                <a:cs typeface="Arial" pitchFamily="34" charset="0"/>
                <a:sym typeface="Symbol"/>
              </a:endParaRPr>
            </a:p>
            <a:p>
              <a:pPr marL="342900" indent="-342900" defTabSz="360363">
                <a:spcBef>
                  <a:spcPts val="1200"/>
                </a:spcBef>
                <a:buAutoNum type="arabicPeriod"/>
              </a:pP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terletak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di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luar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hanya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jika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394434" y="1214422"/>
              <a:ext cx="24032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h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a)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+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k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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b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388022" y="2071678"/>
              <a:ext cx="24112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h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a)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+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k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=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b="1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394434" y="2928934"/>
              <a:ext cx="24032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h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a)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+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k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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r>
                <a:rPr lang="en-US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b="1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84595" y="3382380"/>
            <a:ext cx="8774810" cy="3159938"/>
            <a:chOff x="184595" y="3382380"/>
            <a:chExt cx="8774810" cy="3159938"/>
          </a:xfrm>
        </p:grpSpPr>
        <p:grpSp>
          <p:nvGrpSpPr>
            <p:cNvPr id="54" name="Group 53"/>
            <p:cNvGrpSpPr/>
            <p:nvPr/>
          </p:nvGrpSpPr>
          <p:grpSpPr>
            <a:xfrm>
              <a:off x="184595" y="3382380"/>
              <a:ext cx="8774810" cy="3159938"/>
              <a:chOff x="72192" y="3382380"/>
              <a:chExt cx="8774810" cy="3159938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85022" y="3934344"/>
                <a:ext cx="1785950" cy="17859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625258" y="3934344"/>
                <a:ext cx="1785950" cy="17859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6542938" y="3934344"/>
                <a:ext cx="1785950" cy="17859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rot="5400000" flipH="1" flipV="1">
                <a:off x="-892213" y="4822041"/>
                <a:ext cx="2642412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285720" y="5857892"/>
                <a:ext cx="2571768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3297394" y="5857892"/>
                <a:ext cx="2571768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6215074" y="5857892"/>
                <a:ext cx="2571768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rot="5400000" flipH="1" flipV="1">
                <a:off x="2108183" y="4822041"/>
                <a:ext cx="2642412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rot="5400000" flipH="1" flipV="1">
                <a:off x="5037141" y="4822041"/>
                <a:ext cx="2642412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1434744" y="4660756"/>
                <a:ext cx="290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368964" y="4660756"/>
                <a:ext cx="290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309954" y="4660756"/>
                <a:ext cx="290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cxnSp>
            <p:nvCxnSpPr>
              <p:cNvPr id="27" name="Straight Connector 26"/>
              <p:cNvCxnSpPr>
                <a:endCxn id="8" idx="7"/>
              </p:cNvCxnSpPr>
              <p:nvPr/>
            </p:nvCxnSpPr>
            <p:spPr>
              <a:xfrm rot="5400000" flipH="1" flipV="1">
                <a:off x="1559579" y="4207915"/>
                <a:ext cx="661870" cy="63782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5400000" flipH="1" flipV="1">
                <a:off x="4488538" y="4207916"/>
                <a:ext cx="661870" cy="63782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 flipH="1" flipV="1">
                <a:off x="7417496" y="4207916"/>
                <a:ext cx="661870" cy="63782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1882174" y="4393036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857752" y="4393036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786710" y="4393036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2192" y="3441032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048492" y="3441032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001514" y="3441032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513084" y="5833828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466106" y="5833828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418374" y="5833828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405418" y="3571876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L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358440" y="3571876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L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252056" y="3571876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L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62476" y="4714884"/>
                <a:ext cx="928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643306" y="4714884"/>
                <a:ext cx="928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572264" y="4714884"/>
                <a:ext cx="928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071538" y="5286388"/>
                <a:ext cx="928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500430" y="3571876"/>
                <a:ext cx="928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464730" y="3382380"/>
                <a:ext cx="928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452792" y="5096138"/>
                <a:ext cx="290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963646" y="3845596"/>
                <a:ext cx="290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654980" y="3595186"/>
                <a:ext cx="290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53424" y="6172986"/>
                <a:ext cx="20717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di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dalam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L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3752348" y="6143644"/>
                <a:ext cx="17859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pada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L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585050" y="6143644"/>
                <a:ext cx="17859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di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luar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L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261656" y="579848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50774" y="579848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191764" y="579848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3440"/>
            <a:ext cx="8206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Posisi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suatu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Terhadap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L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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Ax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By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+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= 0</a:t>
            </a:r>
            <a:endParaRPr lang="en-US" sz="20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9670" y="714356"/>
            <a:ext cx="642942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360363">
              <a:spcBef>
                <a:spcPts val="1200"/>
              </a:spcBef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terletak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 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K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  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0.</a:t>
            </a:r>
          </a:p>
          <a:p>
            <a:pPr marL="342900" indent="-342900" defTabSz="360363">
              <a:spcBef>
                <a:spcPts val="1200"/>
              </a:spcBef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  <a:sym typeface="Symbol"/>
              </a:rPr>
              <a:t>Titik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terletak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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K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 =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0.</a:t>
            </a:r>
          </a:p>
          <a:p>
            <a:pPr marL="342900" indent="-342900" defTabSz="360363">
              <a:spcBef>
                <a:spcPts val="1200"/>
              </a:spcBef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  <a:sym typeface="Symbol"/>
              </a:rPr>
              <a:t>Titik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terletak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luar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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K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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0.</a:t>
            </a:r>
          </a:p>
          <a:p>
            <a:pPr marL="342900" indent="-342900" defTabSz="360363">
              <a:spcBef>
                <a:spcPts val="12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	Di </a:t>
            </a:r>
            <a:r>
              <a:rPr lang="en-US" dirty="0" err="1" smtClean="0">
                <a:latin typeface="Arial" pitchFamily="34" charset="0"/>
                <a:cs typeface="Arial" pitchFamily="34" charset="0"/>
                <a:sym typeface="Symbol"/>
              </a:rPr>
              <a:t>mana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k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h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k</a:t>
            </a:r>
            <a:r>
              <a:rPr lang="en-US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Ah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i="1" dirty="0" err="1" smtClean="0">
                <a:latin typeface="Arial" pitchFamily="34" charset="0"/>
                <a:cs typeface="Arial" pitchFamily="34" charset="0"/>
                <a:sym typeface="Symbol"/>
              </a:rPr>
              <a:t>Bk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i="1" dirty="0" smtClean="0"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28596" y="2786058"/>
            <a:ext cx="8429684" cy="3563147"/>
            <a:chOff x="428596" y="2786058"/>
            <a:chExt cx="8429684" cy="3563147"/>
          </a:xfrm>
        </p:grpSpPr>
        <p:sp>
          <p:nvSpPr>
            <p:cNvPr id="4" name="TextBox 3"/>
            <p:cNvSpPr txBox="1"/>
            <p:nvPr/>
          </p:nvSpPr>
          <p:spPr>
            <a:xfrm>
              <a:off x="428596" y="2786058"/>
              <a:ext cx="8429684" cy="3508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di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luar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L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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x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+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y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+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Ax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+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By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+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= 0,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maka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panjang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garis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singgung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yang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dibuat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melalui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h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k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terhadap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lingkaran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L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ditentukan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dengan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rumus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:</a:t>
              </a:r>
              <a:endParaRPr lang="en-US" baseline="30000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singgung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K  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kuasa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terhadap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L.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 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214810" y="6072206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endParaRPr lang="en-US" b="1" baseline="30000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993596" y="3857618"/>
              <a:ext cx="3156808" cy="380620"/>
              <a:chOff x="1643042" y="1357288"/>
              <a:chExt cx="3156808" cy="38062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1643042" y="1368576"/>
                <a:ext cx="6912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i="1" dirty="0" smtClean="0">
                    <a:latin typeface="Arial" pitchFamily="34" charset="0"/>
                    <a:cs typeface="Arial" pitchFamily="34" charset="0"/>
                  </a:rPr>
                  <a:t>PS 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419070" y="1357288"/>
                <a:ext cx="23807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h</a:t>
                </a:r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 + </a:t>
                </a:r>
                <a:r>
                  <a:rPr lang="en-US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k</a:t>
                </a:r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 + </a:t>
                </a:r>
                <a:r>
                  <a:rPr lang="en-US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Ah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 + </a:t>
                </a:r>
                <a:r>
                  <a:rPr lang="en-US" b="1" i="1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Bk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+ </a:t>
                </a:r>
                <a:r>
                  <a:rPr lang="en-US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endParaRPr lang="en-US" dirty="0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2285984" y="1357298"/>
                <a:ext cx="2430379" cy="372979"/>
              </a:xfrm>
              <a:custGeom>
                <a:avLst/>
                <a:gdLst>
                  <a:gd name="connsiteX0" fmla="*/ 0 w 2430379"/>
                  <a:gd name="connsiteY0" fmla="*/ 228600 h 372979"/>
                  <a:gd name="connsiteX1" fmla="*/ 96252 w 2430379"/>
                  <a:gd name="connsiteY1" fmla="*/ 180474 h 372979"/>
                  <a:gd name="connsiteX2" fmla="*/ 120316 w 2430379"/>
                  <a:gd name="connsiteY2" fmla="*/ 372979 h 372979"/>
                  <a:gd name="connsiteX3" fmla="*/ 192505 w 2430379"/>
                  <a:gd name="connsiteY3" fmla="*/ 0 h 372979"/>
                  <a:gd name="connsiteX4" fmla="*/ 2430379 w 2430379"/>
                  <a:gd name="connsiteY4" fmla="*/ 0 h 372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0379" h="372979">
                    <a:moveTo>
                      <a:pt x="0" y="228600"/>
                    </a:moveTo>
                    <a:lnTo>
                      <a:pt x="96252" y="180474"/>
                    </a:lnTo>
                    <a:lnTo>
                      <a:pt x="120316" y="372979"/>
                    </a:lnTo>
                    <a:lnTo>
                      <a:pt x="192505" y="0"/>
                    </a:lnTo>
                    <a:lnTo>
                      <a:pt x="2430379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3956383" y="5143512"/>
              <a:ext cx="1231235" cy="431907"/>
              <a:chOff x="1643042" y="2786058"/>
              <a:chExt cx="1231235" cy="431907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643042" y="2797346"/>
                <a:ext cx="6912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i="1" dirty="0" smtClean="0">
                    <a:latin typeface="Arial" pitchFamily="34" charset="0"/>
                    <a:cs typeface="Arial" pitchFamily="34" charset="0"/>
                  </a:rPr>
                  <a:t>PS 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dirty="0"/>
              </a:p>
            </p:txBody>
          </p:sp>
          <p:grpSp>
            <p:nvGrpSpPr>
              <p:cNvPr id="12" name="Group 14"/>
              <p:cNvGrpSpPr/>
              <p:nvPr/>
            </p:nvGrpSpPr>
            <p:grpSpPr>
              <a:xfrm>
                <a:off x="2249888" y="2786058"/>
                <a:ext cx="624389" cy="431907"/>
                <a:chOff x="3296653" y="2928180"/>
                <a:chExt cx="624389" cy="431907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3427484" y="2928180"/>
                  <a:ext cx="35137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i="1" dirty="0" smtClean="0">
                      <a:latin typeface="Arial" pitchFamily="34" charset="0"/>
                      <a:cs typeface="Arial" pitchFamily="34" charset="0"/>
                    </a:rPr>
                    <a:t>K</a:t>
                  </a:r>
                  <a:endParaRPr lang="en-US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3641798" y="3083088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i="1" baseline="30000" dirty="0" smtClean="0">
                      <a:latin typeface="Arial" pitchFamily="34" charset="0"/>
                      <a:cs typeface="Arial" pitchFamily="34" charset="0"/>
                    </a:rPr>
                    <a:t>p</a:t>
                  </a:r>
                  <a:endParaRPr lang="en-US" baseline="30000" dirty="0"/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>
                  <a:off x="3296653" y="2959768"/>
                  <a:ext cx="565484" cy="300790"/>
                </a:xfrm>
                <a:custGeom>
                  <a:avLst/>
                  <a:gdLst>
                    <a:gd name="connsiteX0" fmla="*/ 0 w 565484"/>
                    <a:gd name="connsiteY0" fmla="*/ 180474 h 300790"/>
                    <a:gd name="connsiteX1" fmla="*/ 84221 w 565484"/>
                    <a:gd name="connsiteY1" fmla="*/ 144379 h 300790"/>
                    <a:gd name="connsiteX2" fmla="*/ 132347 w 565484"/>
                    <a:gd name="connsiteY2" fmla="*/ 300790 h 300790"/>
                    <a:gd name="connsiteX3" fmla="*/ 156410 w 565484"/>
                    <a:gd name="connsiteY3" fmla="*/ 0 h 300790"/>
                    <a:gd name="connsiteX4" fmla="*/ 565484 w 565484"/>
                    <a:gd name="connsiteY4" fmla="*/ 0 h 300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5484" h="300790">
                      <a:moveTo>
                        <a:pt x="0" y="180474"/>
                      </a:moveTo>
                      <a:lnTo>
                        <a:pt x="84221" y="144379"/>
                      </a:lnTo>
                      <a:lnTo>
                        <a:pt x="132347" y="300790"/>
                      </a:lnTo>
                      <a:lnTo>
                        <a:pt x="156410" y="0"/>
                      </a:lnTo>
                      <a:lnTo>
                        <a:pt x="565484" y="0"/>
                      </a:ln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6" name="Rectangle 15"/>
            <p:cNvSpPr/>
            <p:nvPr/>
          </p:nvSpPr>
          <p:spPr>
            <a:xfrm>
              <a:off x="4255247" y="4464474"/>
              <a:ext cx="6335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atau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38" y="762640"/>
            <a:ext cx="6958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POSISI GARIS TERHADAP LINGKARAN</a:t>
            </a:r>
            <a:endParaRPr lang="en-US" sz="28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184595" y="1658184"/>
            <a:ext cx="8774810" cy="4485460"/>
            <a:chOff x="184595" y="737666"/>
            <a:chExt cx="8774810" cy="4485460"/>
          </a:xfrm>
        </p:grpSpPr>
        <p:grpSp>
          <p:nvGrpSpPr>
            <p:cNvPr id="79" name="Group 78"/>
            <p:cNvGrpSpPr/>
            <p:nvPr/>
          </p:nvGrpSpPr>
          <p:grpSpPr>
            <a:xfrm>
              <a:off x="184595" y="737666"/>
              <a:ext cx="8774810" cy="3105668"/>
              <a:chOff x="184595" y="412802"/>
              <a:chExt cx="8774810" cy="3105668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84595" y="714356"/>
                <a:ext cx="8774810" cy="2804114"/>
                <a:chOff x="184595" y="3399046"/>
                <a:chExt cx="8774810" cy="2804114"/>
              </a:xfrm>
            </p:grpSpPr>
            <p:grpSp>
              <p:nvGrpSpPr>
                <p:cNvPr id="20" name="Group 53"/>
                <p:cNvGrpSpPr/>
                <p:nvPr/>
              </p:nvGrpSpPr>
              <p:grpSpPr>
                <a:xfrm>
                  <a:off x="184595" y="3399046"/>
                  <a:ext cx="8774810" cy="2804114"/>
                  <a:chOff x="72192" y="3399046"/>
                  <a:chExt cx="8774810" cy="2804114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685022" y="3753864"/>
                    <a:ext cx="1785950" cy="17859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Oval 24"/>
                  <p:cNvSpPr/>
                  <p:nvPr/>
                </p:nvSpPr>
                <p:spPr>
                  <a:xfrm>
                    <a:off x="3625258" y="3753864"/>
                    <a:ext cx="1785950" cy="17859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Oval 25"/>
                  <p:cNvSpPr/>
                  <p:nvPr/>
                </p:nvSpPr>
                <p:spPr>
                  <a:xfrm>
                    <a:off x="6542938" y="3729800"/>
                    <a:ext cx="1785950" cy="17859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7" name="Straight Arrow Connector 26"/>
                  <p:cNvCxnSpPr/>
                  <p:nvPr/>
                </p:nvCxnSpPr>
                <p:spPr>
                  <a:xfrm rot="5400000" flipH="1" flipV="1">
                    <a:off x="-892213" y="4822041"/>
                    <a:ext cx="2642412" cy="794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/>
                  <p:cNvCxnSpPr/>
                  <p:nvPr/>
                </p:nvCxnSpPr>
                <p:spPr>
                  <a:xfrm>
                    <a:off x="285720" y="5857892"/>
                    <a:ext cx="2571768" cy="1588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/>
                  <p:cNvCxnSpPr/>
                  <p:nvPr/>
                </p:nvCxnSpPr>
                <p:spPr>
                  <a:xfrm>
                    <a:off x="3297394" y="5857892"/>
                    <a:ext cx="2571768" cy="1588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/>
                  <p:cNvCxnSpPr/>
                  <p:nvPr/>
                </p:nvCxnSpPr>
                <p:spPr>
                  <a:xfrm>
                    <a:off x="6215074" y="5857892"/>
                    <a:ext cx="2571768" cy="1588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 rot="5400000" flipH="1" flipV="1">
                    <a:off x="2108183" y="4822041"/>
                    <a:ext cx="2642412" cy="794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Arrow Connector 31"/>
                  <p:cNvCxnSpPr/>
                  <p:nvPr/>
                </p:nvCxnSpPr>
                <p:spPr>
                  <a:xfrm rot="5400000" flipH="1" flipV="1">
                    <a:off x="5037141" y="4822041"/>
                    <a:ext cx="2642412" cy="794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542671" y="3565986"/>
                    <a:ext cx="29046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</a:t>
                    </a:r>
                    <a:endParaRPr lang="en-US" dirty="0"/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 rot="18832754">
                    <a:off x="3826177" y="3628536"/>
                    <a:ext cx="35825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i="1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s</a:t>
                    </a:r>
                    <a:endParaRPr lang="en-US" i="1" baseline="30000" dirty="0"/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280851" y="5661752"/>
                    <a:ext cx="29046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</a:t>
                    </a:r>
                    <a:endParaRPr lang="en-US" dirty="0"/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72192" y="3441032"/>
                    <a:ext cx="4286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Y</a:t>
                    </a:r>
                    <a:endParaRPr lang="en-US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3048492" y="3441032"/>
                    <a:ext cx="4286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Y</a:t>
                    </a:r>
                    <a:endParaRPr lang="en-US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6001514" y="3441032"/>
                    <a:ext cx="4286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Y</a:t>
                    </a:r>
                    <a:endParaRPr lang="en-US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2513084" y="5833828"/>
                    <a:ext cx="4286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X</a:t>
                    </a:r>
                    <a:endParaRPr lang="en-US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5466106" y="5833828"/>
                    <a:ext cx="4286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X</a:t>
                    </a:r>
                    <a:endParaRPr lang="en-US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8418374" y="5833828"/>
                    <a:ext cx="4286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X</a:t>
                    </a:r>
                    <a:endParaRPr lang="en-US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816259" y="4399178"/>
                    <a:ext cx="114300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A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(</a:t>
                    </a: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x  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, </a:t>
                    </a: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y  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)</a:t>
                    </a: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en-US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686169" y="3399046"/>
                    <a:ext cx="114300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B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(</a:t>
                    </a: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x  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, </a:t>
                    </a: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y  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)</a:t>
                    </a: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en-US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530507" y="4351804"/>
                    <a:ext cx="29046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</a:t>
                    </a:r>
                    <a:endParaRPr lang="en-US" dirty="0"/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3828687" y="3741942"/>
                    <a:ext cx="29046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</a:t>
                    </a:r>
                    <a:endParaRPr lang="en-US" dirty="0"/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6221483" y="5660244"/>
                    <a:ext cx="29046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</a:t>
                    </a:r>
                    <a:endParaRPr lang="en-US" dirty="0"/>
                  </a:p>
                </p:txBody>
              </p:sp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3282001" y="5673030"/>
                    <a:ext cx="29046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</a:t>
                    </a:r>
                    <a:endParaRPr lang="en-US" dirty="0"/>
                  </a:p>
                </p:txBody>
              </p:sp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1019295" y="3584509"/>
                    <a:ext cx="29046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i="1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endParaRPr lang="en-US" i="1" baseline="30000" dirty="0"/>
                  </a:p>
                </p:txBody>
              </p:sp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1138107" y="4590182"/>
                    <a:ext cx="29046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i="1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i="1" baseline="30000" dirty="0"/>
                  </a:p>
                </p:txBody>
              </p: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1530639" y="4590182"/>
                    <a:ext cx="29046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i="1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i="1" baseline="30000" dirty="0"/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1387763" y="3601328"/>
                    <a:ext cx="29046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i="1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endParaRPr lang="en-US" i="1" baseline="30000" dirty="0"/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 rot="19848885">
                    <a:off x="3400813" y="3446420"/>
                    <a:ext cx="114300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S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(</a:t>
                    </a: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x  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, </a:t>
                    </a: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y  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)</a:t>
                    </a: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en-US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6" name="TextBox 75"/>
                  <p:cNvSpPr txBox="1"/>
                  <p:nvPr/>
                </p:nvSpPr>
                <p:spPr>
                  <a:xfrm rot="18832754">
                    <a:off x="4148024" y="3450318"/>
                    <a:ext cx="35825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i="1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s</a:t>
                    </a:r>
                    <a:endParaRPr lang="en-US" i="1" baseline="30000" dirty="0"/>
                  </a:p>
                </p:txBody>
              </p:sp>
            </p:grpSp>
            <p:sp>
              <p:nvSpPr>
                <p:cNvPr id="21" name="TextBox 20"/>
                <p:cNvSpPr txBox="1"/>
                <p:nvPr/>
              </p:nvSpPr>
              <p:spPr>
                <a:xfrm>
                  <a:off x="261656" y="5798486"/>
                  <a:ext cx="428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O</a:t>
                  </a:r>
                  <a:endParaRPr lang="en-US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3250774" y="5798486"/>
                  <a:ext cx="428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O</a:t>
                  </a:r>
                  <a:endParaRPr lang="en-US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6191764" y="5798486"/>
                  <a:ext cx="428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O</a:t>
                  </a:r>
                  <a:endParaRPr lang="en-US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64" name="Straight Connector 63"/>
              <p:cNvCxnSpPr/>
              <p:nvPr/>
            </p:nvCxnSpPr>
            <p:spPr>
              <a:xfrm flipV="1">
                <a:off x="357158" y="675998"/>
                <a:ext cx="1928826" cy="15001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3000364" y="593282"/>
                <a:ext cx="1928826" cy="15001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5893980" y="449652"/>
                <a:ext cx="1928826" cy="15001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Rectangle 67"/>
              <p:cNvSpPr/>
              <p:nvPr/>
            </p:nvSpPr>
            <p:spPr>
              <a:xfrm>
                <a:off x="1500166" y="2833432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L</a:t>
                </a:r>
                <a:endParaRPr lang="en-US" dirty="0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4572000" y="2833432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L</a:t>
                </a:r>
                <a:endParaRPr lang="en-US" dirty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7500958" y="2833432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L</a:t>
                </a:r>
                <a:endParaRPr lang="en-US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2177696" y="603806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g</a:t>
                </a:r>
                <a:endParaRPr lang="en-US" dirty="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4857752" y="495518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g</a:t>
                </a:r>
                <a:endParaRPr lang="en-US" dirty="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7690454" y="412802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g</a:t>
                </a:r>
                <a:endParaRPr lang="en-US" dirty="0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428596" y="4408084"/>
              <a:ext cx="27146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Memotong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di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berlainan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64334" y="4299796"/>
              <a:ext cx="29289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Memotong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di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satu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atau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menyinggung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383522" y="4288518"/>
              <a:ext cx="2546196" cy="922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Tidak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memotong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maupun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menyinggung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51474"/>
            <a:ext cx="8143932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Misalkan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garis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mempunyai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spcBef>
                <a:spcPts val="2400"/>
              </a:spcBef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g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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ax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by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= 0,</a:t>
            </a: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L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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2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2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Ax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By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= 0,</a:t>
            </a:r>
          </a:p>
          <a:p>
            <a:pPr>
              <a:spcBef>
                <a:spcPts val="1800"/>
              </a:spcBef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Posisi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garis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terhadap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dapat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tentukan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melalui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langkah-langkah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sebagi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berikut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3789040"/>
            <a:ext cx="850109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Langkah</a:t>
            </a:r>
            <a:r>
              <a:rPr lang="id-ID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1</a:t>
            </a:r>
          </a:p>
          <a:p>
            <a:pPr>
              <a:spcBef>
                <a:spcPts val="1200"/>
              </a:spcBef>
            </a:pP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Pada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bagian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persamaan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garis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(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berbentuk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linear),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nyatakan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sebagai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fungsi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atau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sebagi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fungsi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8780" y="260648"/>
            <a:ext cx="8429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Langkah</a:t>
            </a:r>
            <a:r>
              <a:rPr lang="id-ID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Subtitusikan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x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diperoleh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Langkah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1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berbentuk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kuadrat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Subtitusi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ini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menghasilkan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kuadrat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peubah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disebut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persamaaan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kudarat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gabungan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Kemudian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hitunglah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nilai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diskriminan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kuadrat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gabungan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2958" y="3262332"/>
            <a:ext cx="8072494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Langkah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3</a:t>
            </a:r>
            <a:endParaRPr lang="en-US" sz="24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Posisi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garis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terhadap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ditentukan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oleh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nilai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diskriminan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defTabSz="360363">
              <a:spcBef>
                <a:spcPts val="1800"/>
              </a:spcBef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 0 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garis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g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memotong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lingkaran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L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di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dua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titik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yang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berlainan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</a:p>
          <a:p>
            <a:pPr marL="342900" indent="-342900" defTabSz="360363">
              <a:spcBef>
                <a:spcPts val="600"/>
              </a:spcBef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D = 0 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garis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g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menyinggung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lingkaran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L.</a:t>
            </a:r>
          </a:p>
          <a:p>
            <a:pPr marL="342900" indent="-342900" defTabSz="360363">
              <a:spcBef>
                <a:spcPts val="600"/>
              </a:spcBef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 0 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garis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g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tidak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memotong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maupun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menyinggung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lingkaran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L.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9" y="1957168"/>
            <a:ext cx="3600400" cy="351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57158" y="183440"/>
            <a:ext cx="6923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PERSAMAAN GARIS SINGGUNG LINGKARAN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920914"/>
            <a:ext cx="8175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garis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singgung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melalui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sebuah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lingkaran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628800"/>
            <a:ext cx="6819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Pusat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O(0,0)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Jari-Jari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r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57158" y="5461408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garis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singgung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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yang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melalui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titik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P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(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id-ID" sz="2000" baseline="-25000" dirty="0" smtClean="0"/>
              <a:t>1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,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id-ID" sz="2000" baseline="-25000" dirty="0" smtClean="0"/>
              <a:t>1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 )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pada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lingkaran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ditentukan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rumus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sebagai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berikut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428992" y="6207695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2400" b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id-ID" sz="24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x + y</a:t>
            </a:r>
            <a:r>
              <a:rPr lang="id-ID" sz="24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y = r</a:t>
            </a:r>
            <a:r>
              <a:rPr lang="id-ID" sz="2400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id-ID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49632"/>
            <a:ext cx="8136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Pusat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A(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a,b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Jari-Jari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r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8596" y="4873294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garis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singgung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 (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x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a)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+ (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y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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)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yang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melalui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titik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P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(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id-ID" sz="2000" baseline="-25000" dirty="0" smtClean="0"/>
              <a:t>1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,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id-ID" sz="2000" baseline="-25000" dirty="0" smtClean="0"/>
              <a:t>1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)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ditentukan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rumus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sebagi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berikut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285984" y="5786454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id-ID" sz="2400" baseline="-25000" dirty="0" smtClean="0"/>
              <a:t>1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  <a:sym typeface="Symbol"/>
              </a:rPr>
              <a:t> 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a)(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 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) + (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id-ID" sz="2400" baseline="-25000" dirty="0" smtClean="0"/>
              <a:t>1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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)(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y 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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)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24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08720"/>
            <a:ext cx="4248472" cy="38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Persamaan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Garis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Singgung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Lingkaran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yang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Gradiennnya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Diketahui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011" y="1516722"/>
            <a:ext cx="6819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Pusat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O(0,0)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Jari-Jari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r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996851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garis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singgung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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2 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gradien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m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dapat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ditentukan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rumus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sebagai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berikut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071802" y="2945310"/>
            <a:ext cx="2761477" cy="412252"/>
            <a:chOff x="4000496" y="3786190"/>
            <a:chExt cx="2761477" cy="412252"/>
          </a:xfrm>
        </p:grpSpPr>
        <p:sp>
          <p:nvSpPr>
            <p:cNvPr id="12" name="TextBox 11"/>
            <p:cNvSpPr txBox="1"/>
            <p:nvPr/>
          </p:nvSpPr>
          <p:spPr>
            <a:xfrm>
              <a:off x="4000496" y="3786190"/>
              <a:ext cx="17145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y </a:t>
              </a:r>
              <a:r>
                <a:rPr lang="id-ID" sz="2000" b="1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=</a:t>
              </a:r>
              <a:r>
                <a:rPr lang="id-ID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i="1" dirty="0" err="1" smtClean="0">
                  <a:latin typeface="Arial" pitchFamily="34" charset="0"/>
                  <a:cs typeface="Arial" pitchFamily="34" charset="0"/>
                </a:rPr>
                <a:t>mx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id-ID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</a:t>
              </a:r>
              <a:r>
                <a:rPr lang="id-ID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endParaRPr lang="en-US" sz="2000" b="1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576107" y="3798332"/>
              <a:ext cx="1185866" cy="400110"/>
              <a:chOff x="5967129" y="2929044"/>
              <a:chExt cx="1185866" cy="40011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213314" y="2929044"/>
                <a:ext cx="93968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+ m</a:t>
                </a:r>
                <a:r>
                  <a:rPr lang="en-US" sz="2000" b="1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5967129" y="2953106"/>
                <a:ext cx="1042990" cy="333127"/>
              </a:xfrm>
              <a:custGeom>
                <a:avLst/>
                <a:gdLst>
                  <a:gd name="connsiteX0" fmla="*/ 0 w 709863"/>
                  <a:gd name="connsiteY0" fmla="*/ 132347 h 264694"/>
                  <a:gd name="connsiteX1" fmla="*/ 84221 w 709863"/>
                  <a:gd name="connsiteY1" fmla="*/ 96252 h 264694"/>
                  <a:gd name="connsiteX2" fmla="*/ 120316 w 709863"/>
                  <a:gd name="connsiteY2" fmla="*/ 264694 h 264694"/>
                  <a:gd name="connsiteX3" fmla="*/ 168442 w 709863"/>
                  <a:gd name="connsiteY3" fmla="*/ 0 h 264694"/>
                  <a:gd name="connsiteX4" fmla="*/ 709863 w 709863"/>
                  <a:gd name="connsiteY4" fmla="*/ 0 h 264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63" h="264694">
                    <a:moveTo>
                      <a:pt x="0" y="132347"/>
                    </a:moveTo>
                    <a:lnTo>
                      <a:pt x="84221" y="96252"/>
                    </a:lnTo>
                    <a:lnTo>
                      <a:pt x="120316" y="264694"/>
                    </a:lnTo>
                    <a:lnTo>
                      <a:pt x="168442" y="0"/>
                    </a:lnTo>
                    <a:lnTo>
                      <a:pt x="709863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57158" y="3765896"/>
            <a:ext cx="8143932" cy="2493836"/>
            <a:chOff x="357158" y="3765896"/>
            <a:chExt cx="8143932" cy="2493836"/>
          </a:xfrm>
        </p:grpSpPr>
        <p:sp>
          <p:nvSpPr>
            <p:cNvPr id="18" name="TextBox 17"/>
            <p:cNvSpPr txBox="1"/>
            <p:nvPr/>
          </p:nvSpPr>
          <p:spPr>
            <a:xfrm>
              <a:off x="357158" y="3765896"/>
              <a:ext cx="68116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Pusat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di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A(</a:t>
              </a: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a,b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Jari-Jari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r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7158" y="4425743"/>
              <a:ext cx="81439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Persamaan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garis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singgung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L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 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x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a)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+ 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y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=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r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</a:rPr>
                <a:t>2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dengan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gradien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m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dapat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ditentukan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dengan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rumus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sebagi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berikut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.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928926" y="5551846"/>
              <a:ext cx="3871036" cy="707886"/>
              <a:chOff x="2714612" y="5214950"/>
              <a:chExt cx="2962575" cy="707886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714612" y="5214950"/>
                <a:ext cx="242889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y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 b)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m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x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) 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r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4737506" y="5250292"/>
                <a:ext cx="93968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+ m</a:t>
                </a:r>
                <a:r>
                  <a:rPr lang="en-US" sz="2000" b="1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4628161" y="5269847"/>
                <a:ext cx="709863" cy="264694"/>
              </a:xfrm>
              <a:custGeom>
                <a:avLst/>
                <a:gdLst>
                  <a:gd name="connsiteX0" fmla="*/ 0 w 709863"/>
                  <a:gd name="connsiteY0" fmla="*/ 132347 h 264694"/>
                  <a:gd name="connsiteX1" fmla="*/ 84221 w 709863"/>
                  <a:gd name="connsiteY1" fmla="*/ 96252 h 264694"/>
                  <a:gd name="connsiteX2" fmla="*/ 120316 w 709863"/>
                  <a:gd name="connsiteY2" fmla="*/ 264694 h 264694"/>
                  <a:gd name="connsiteX3" fmla="*/ 168442 w 709863"/>
                  <a:gd name="connsiteY3" fmla="*/ 0 h 264694"/>
                  <a:gd name="connsiteX4" fmla="*/ 709863 w 709863"/>
                  <a:gd name="connsiteY4" fmla="*/ 0 h 264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863" h="264694">
                    <a:moveTo>
                      <a:pt x="0" y="132347"/>
                    </a:moveTo>
                    <a:lnTo>
                      <a:pt x="84221" y="96252"/>
                    </a:lnTo>
                    <a:lnTo>
                      <a:pt x="120316" y="264694"/>
                    </a:lnTo>
                    <a:lnTo>
                      <a:pt x="168442" y="0"/>
                    </a:lnTo>
                    <a:lnTo>
                      <a:pt x="709863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264696" cy="515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57158" y="669177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Persamaan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Garis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Singgung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Lingkaran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yang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melalui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Sebuah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Titik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Luar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Lingkaran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7275" y="1214422"/>
            <a:ext cx="8359567" cy="3931283"/>
            <a:chOff x="427275" y="153949"/>
            <a:chExt cx="8359567" cy="2142788"/>
          </a:xfrm>
        </p:grpSpPr>
        <p:sp>
          <p:nvSpPr>
            <p:cNvPr id="2" name="TextBox 1"/>
            <p:cNvSpPr txBox="1"/>
            <p:nvPr/>
          </p:nvSpPr>
          <p:spPr>
            <a:xfrm>
              <a:off x="427275" y="153949"/>
              <a:ext cx="3280065" cy="251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Standar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Kompetensi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:</a:t>
              </a:r>
              <a:endPara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3"/>
            <p:cNvSpPr txBox="1"/>
            <p:nvPr/>
          </p:nvSpPr>
          <p:spPr>
            <a:xfrm>
              <a:off x="427275" y="447446"/>
              <a:ext cx="8288129" cy="251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200"/>
                </a:spcBef>
                <a:buFont typeface="Wingdings" pitchFamily="2" charset="2"/>
                <a:buChar char="q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Menyusun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persamaan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garis</a:t>
              </a:r>
              <a:r>
                <a:rPr lang="id-ID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singgungnya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427275" y="1032693"/>
              <a:ext cx="2991525" cy="251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Kompetensi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Dasar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:</a:t>
              </a:r>
              <a:endPara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427275" y="1357298"/>
              <a:ext cx="8359567" cy="939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9575" indent="-409575">
                <a:spcBef>
                  <a:spcPts val="1200"/>
                </a:spcBef>
                <a:buFont typeface="Wingdings" pitchFamily="2" charset="2"/>
                <a:buChar char="q"/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Menyusun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persamaan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memenuhi</a:t>
              </a:r>
              <a:r>
                <a:rPr lang="id-ID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persyaratan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yan</a:t>
              </a:r>
              <a:r>
                <a:rPr lang="id-ID" sz="2400" dirty="0" smtClean="0">
                  <a:latin typeface="Arial" pitchFamily="34" charset="0"/>
                  <a:cs typeface="Arial" pitchFamily="34" charset="0"/>
                </a:rPr>
                <a:t>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ditentukan</a:t>
              </a: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409575" indent="-409575" defTabSz="265113">
                <a:spcBef>
                  <a:spcPts val="1200"/>
                </a:spcBef>
                <a:buFont typeface="Wingdings" pitchFamily="2" charset="2"/>
                <a:buChar char="q"/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Menentukan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persamaan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garis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singgung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id-ID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dalam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berbagai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situasi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85720" y="548680"/>
            <a:ext cx="6446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Cara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menentukan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persamaan-persamaan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garis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singgung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lingkaran</a:t>
            </a:r>
            <a:endParaRPr lang="en-US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7158" y="1484784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Langkah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1:</a:t>
            </a: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garis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melalui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P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(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id-ID" sz="2000" baseline="-25000" dirty="0" smtClean="0"/>
              <a:t> 1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,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id-ID" sz="2000" baseline="-25000" dirty="0" smtClean="0"/>
              <a:t> 1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),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gradiennya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m</a:t>
            </a:r>
            <a:r>
              <a:rPr lang="id-ID" sz="2000" i="1" dirty="0" smtClean="0">
                <a:latin typeface="Arial" pitchFamily="34" charset="0"/>
                <a:cs typeface="Arial" pitchFamily="34" charset="0"/>
                <a:sym typeface="Symbol"/>
              </a:rPr>
              <a:t>.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Persamaannya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adalah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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id-ID" sz="2000" baseline="-25000" dirty="0" smtClean="0"/>
              <a:t> 1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=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m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(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id-ID" sz="2000" baseline="-25000" dirty="0" smtClean="0"/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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id-ID" sz="2000" baseline="-25000" dirty="0" smtClean="0"/>
              <a:t> 1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)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atau</a:t>
            </a:r>
            <a:r>
              <a:rPr lang="id-ID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id-ID" sz="20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=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  <a:sym typeface="Symbol"/>
              </a:rPr>
              <a:t>mx</a:t>
            </a:r>
            <a:r>
              <a:rPr lang="id-ID" sz="2000" baseline="-25000" dirty="0" smtClean="0"/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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  <a:sym typeface="Symbol"/>
              </a:rPr>
              <a:t>mx</a:t>
            </a:r>
            <a:r>
              <a:rPr lang="id-ID" sz="2000" baseline="-25000" dirty="0" smtClean="0"/>
              <a:t> 1</a:t>
            </a:r>
            <a:r>
              <a:rPr lang="id-ID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7158" y="2780928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Langkah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Subtitusikan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</a:rPr>
              <a:t>mx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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  <a:sym typeface="Symbol"/>
              </a:rPr>
              <a:t>mx</a:t>
            </a:r>
            <a:r>
              <a:rPr lang="id-ID" sz="20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 +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ke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pers</a:t>
            </a:r>
            <a:r>
              <a:rPr lang="id-ID" sz="2000" dirty="0" smtClean="0"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maan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lingkaran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diperoleh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persamaan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kuadrat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gabungan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.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Kemudian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nilai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diskriminan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D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dari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persamaan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kuadrat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gabungan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itu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dihitung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57158" y="4429132"/>
            <a:ext cx="84296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Langkah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Karena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garis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lingkaran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nilai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diskriminan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D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= 0. Dari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syarat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D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= 0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diperoleh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nilai-nilai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m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.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Subtitusikan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niali-nilai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m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ke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persamaan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</a:p>
          <a:p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=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  <a:sym typeface="Symbol"/>
              </a:rPr>
              <a:t>mx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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  <a:sym typeface="Symbol"/>
              </a:rPr>
              <a:t>mx</a:t>
            </a:r>
            <a:r>
              <a:rPr lang="id-ID" sz="20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i="1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y ,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sehingga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diperoleh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persamaan-persamaan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garis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singgung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yang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diminta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.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764704"/>
            <a:ext cx="4464496" cy="3947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57158" y="214290"/>
            <a:ext cx="8190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PERSAMAAN-PERSAMAAN LINGKARAN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4643446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tempat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kedudukan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titik-titik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berjarak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sama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terhadap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sebuah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tertentu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terletak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bidang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datar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Jarak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sama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disebut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jari-jari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sebuah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tertentu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disebut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pusat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36" y="1500174"/>
            <a:ext cx="864398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tempat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kedudukan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titik-titik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membentuk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menghubungkan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peubah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peubah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disebut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Bentuk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ditentukan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oleh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id-ID" sz="2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letak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pusat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dan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panjang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jari-jari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24" y="390436"/>
            <a:ext cx="906850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Persamaan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Lingkaran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yang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Berpusat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(0, 0)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Berjari-jari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</a:t>
            </a:r>
            <a:endParaRPr lang="en-US" sz="23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000231" y="1229981"/>
            <a:ext cx="5731979" cy="5511387"/>
            <a:chOff x="1469316" y="1000109"/>
            <a:chExt cx="5286412" cy="5082967"/>
          </a:xfrm>
        </p:grpSpPr>
        <p:grpSp>
          <p:nvGrpSpPr>
            <p:cNvPr id="24" name="Group 23"/>
            <p:cNvGrpSpPr/>
            <p:nvPr/>
          </p:nvGrpSpPr>
          <p:grpSpPr>
            <a:xfrm>
              <a:off x="1469316" y="1000109"/>
              <a:ext cx="5286412" cy="5082967"/>
              <a:chOff x="1571604" y="485251"/>
              <a:chExt cx="3071834" cy="2953615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885912" y="842938"/>
                <a:ext cx="2143140" cy="200026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Straight Arrow Connector 4"/>
              <p:cNvCxnSpPr/>
              <p:nvPr/>
            </p:nvCxnSpPr>
            <p:spPr>
              <a:xfrm>
                <a:off x="1571604" y="1845332"/>
                <a:ext cx="285752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/>
              <p:cNvCxnSpPr/>
              <p:nvPr/>
            </p:nvCxnSpPr>
            <p:spPr>
              <a:xfrm rot="5400000" flipH="1" flipV="1">
                <a:off x="1667860" y="1773140"/>
                <a:ext cx="2571768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2883371" y="1724035"/>
                <a:ext cx="290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cxnSp>
            <p:nvCxnSpPr>
              <p:cNvPr id="12" name="Straight Connector 11"/>
              <p:cNvCxnSpPr>
                <a:stCxn id="3" idx="7"/>
              </p:cNvCxnSpPr>
              <p:nvPr/>
            </p:nvCxnSpPr>
            <p:spPr>
              <a:xfrm rot="16200000" flipH="1" flipV="1">
                <a:off x="3354223" y="1496391"/>
                <a:ext cx="721494" cy="45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3637566" y="1038442"/>
                <a:ext cx="290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27801" y="1719957"/>
                <a:ext cx="286361" cy="214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3568779" y="1672395"/>
                <a:ext cx="108284" cy="120316"/>
              </a:xfrm>
              <a:custGeom>
                <a:avLst/>
                <a:gdLst>
                  <a:gd name="connsiteX0" fmla="*/ 108284 w 108284"/>
                  <a:gd name="connsiteY0" fmla="*/ 0 h 120316"/>
                  <a:gd name="connsiteX1" fmla="*/ 108284 w 108284"/>
                  <a:gd name="connsiteY1" fmla="*/ 120316 h 120316"/>
                  <a:gd name="connsiteX2" fmla="*/ 0 w 108284"/>
                  <a:gd name="connsiteY2" fmla="*/ 120316 h 120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284" h="120316">
                    <a:moveTo>
                      <a:pt x="108284" y="0"/>
                    </a:moveTo>
                    <a:lnTo>
                      <a:pt x="108284" y="120316"/>
                    </a:lnTo>
                    <a:lnTo>
                      <a:pt x="0" y="120316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710335" y="485251"/>
                <a:ext cx="290579" cy="214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>
                    <a:latin typeface="Arial" pitchFamily="34" charset="0"/>
                    <a:cs typeface="Arial" pitchFamily="34" charset="0"/>
                  </a:rPr>
                  <a:t>Y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214810" y="1857364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603352" y="1834586"/>
                <a:ext cx="318677" cy="214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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738739" y="1834147"/>
                <a:ext cx="293059" cy="214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O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690680" y="857232"/>
                <a:ext cx="928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768342" y="1503810"/>
                <a:ext cx="222727" cy="214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y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166959" y="1855122"/>
                <a:ext cx="3571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x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166959" y="1267850"/>
                <a:ext cx="249068" cy="213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r </a:t>
                </a:r>
                <a:endParaRPr lang="en-US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580893" y="3141972"/>
                <a:ext cx="1287779" cy="296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3000" b="1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en-US" sz="3000" b="1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3000" b="1" dirty="0" smtClean="0">
                    <a:latin typeface="Arial" pitchFamily="34" charset="0"/>
                    <a:cs typeface="Arial" pitchFamily="34" charset="0"/>
                  </a:rPr>
                  <a:t> + </a:t>
                </a:r>
                <a:r>
                  <a:rPr lang="en-US" sz="3000" b="1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en-US" sz="3000" b="1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3000" b="1" i="1" dirty="0" smtClean="0">
                    <a:latin typeface="Arial" pitchFamily="34" charset="0"/>
                    <a:cs typeface="Arial" pitchFamily="34" charset="0"/>
                  </a:rPr>
                  <a:t> = r</a:t>
                </a:r>
                <a:r>
                  <a:rPr lang="en-US" sz="3000" b="1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3000" b="1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30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3000" b="1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7" name="Straight Connector 26"/>
            <p:cNvCxnSpPr/>
            <p:nvPr/>
          </p:nvCxnSpPr>
          <p:spPr>
            <a:xfrm rot="16200000" flipH="1" flipV="1">
              <a:off x="3924781" y="2088713"/>
              <a:ext cx="1166345" cy="1300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2" y="318428"/>
            <a:ext cx="906850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Persamaan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Lingkaran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yang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Berpusat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(a, b)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Berjari-jari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</a:t>
            </a:r>
            <a:endParaRPr lang="en-US" sz="23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57158" y="1596122"/>
            <a:ext cx="3429024" cy="1855620"/>
            <a:chOff x="472200" y="928670"/>
            <a:chExt cx="3429024" cy="1855620"/>
          </a:xfrm>
        </p:grpSpPr>
        <p:sp>
          <p:nvSpPr>
            <p:cNvPr id="13" name="Rectangle 12"/>
            <p:cNvSpPr/>
            <p:nvPr/>
          </p:nvSpPr>
          <p:spPr>
            <a:xfrm>
              <a:off x="857224" y="985814"/>
              <a:ext cx="8083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AP 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000" baseline="30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743800" y="945954"/>
              <a:ext cx="18181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AP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)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+ 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PP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)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sz="20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655828" y="928670"/>
              <a:ext cx="1959644" cy="357190"/>
            </a:xfrm>
            <a:custGeom>
              <a:avLst/>
              <a:gdLst>
                <a:gd name="connsiteX0" fmla="*/ 0 w 1648327"/>
                <a:gd name="connsiteY0" fmla="*/ 216569 h 348916"/>
                <a:gd name="connsiteX1" fmla="*/ 60158 w 1648327"/>
                <a:gd name="connsiteY1" fmla="*/ 168442 h 348916"/>
                <a:gd name="connsiteX2" fmla="*/ 120316 w 1648327"/>
                <a:gd name="connsiteY2" fmla="*/ 348916 h 348916"/>
                <a:gd name="connsiteX3" fmla="*/ 120316 w 1648327"/>
                <a:gd name="connsiteY3" fmla="*/ 12032 h 348916"/>
                <a:gd name="connsiteX4" fmla="*/ 1648327 w 1648327"/>
                <a:gd name="connsiteY4" fmla="*/ 0 h 34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8327" h="348916">
                  <a:moveTo>
                    <a:pt x="0" y="216569"/>
                  </a:moveTo>
                  <a:lnTo>
                    <a:pt x="60158" y="168442"/>
                  </a:lnTo>
                  <a:lnTo>
                    <a:pt x="120316" y="348916"/>
                  </a:lnTo>
                  <a:lnTo>
                    <a:pt x="120316" y="12032"/>
                  </a:lnTo>
                  <a:lnTo>
                    <a:pt x="1648327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2200" y="1523484"/>
              <a:ext cx="12506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  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r    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000" baseline="300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91351" y="1472670"/>
              <a:ext cx="210987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x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+ 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y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sz="2000" baseline="30000" dirty="0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1643796" y="1464832"/>
              <a:ext cx="2043114" cy="321094"/>
            </a:xfrm>
            <a:custGeom>
              <a:avLst/>
              <a:gdLst>
                <a:gd name="connsiteX0" fmla="*/ 0 w 1937085"/>
                <a:gd name="connsiteY0" fmla="*/ 240631 h 385010"/>
                <a:gd name="connsiteX1" fmla="*/ 48127 w 1937085"/>
                <a:gd name="connsiteY1" fmla="*/ 192505 h 385010"/>
                <a:gd name="connsiteX2" fmla="*/ 108285 w 1937085"/>
                <a:gd name="connsiteY2" fmla="*/ 385010 h 385010"/>
                <a:gd name="connsiteX3" fmla="*/ 168442 w 1937085"/>
                <a:gd name="connsiteY3" fmla="*/ 0 h 385010"/>
                <a:gd name="connsiteX4" fmla="*/ 1937085 w 1937085"/>
                <a:gd name="connsiteY4" fmla="*/ 0 h 385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7085" h="385010">
                  <a:moveTo>
                    <a:pt x="0" y="240631"/>
                  </a:moveTo>
                  <a:lnTo>
                    <a:pt x="48127" y="192505"/>
                  </a:lnTo>
                  <a:lnTo>
                    <a:pt x="108285" y="385010"/>
                  </a:lnTo>
                  <a:lnTo>
                    <a:pt x="168442" y="0"/>
                  </a:lnTo>
                  <a:lnTo>
                    <a:pt x="193708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72200" y="1944274"/>
              <a:ext cx="13452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  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    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000" baseline="300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85751" y="1917524"/>
              <a:ext cx="218040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x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+ 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y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sz="2000" baseline="300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72200" y="2384180"/>
              <a:ext cx="30588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   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x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+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y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=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sz="2000" baseline="300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357290" y="5063547"/>
            <a:ext cx="6500858" cy="1461797"/>
            <a:chOff x="1357290" y="4967599"/>
            <a:chExt cx="6500858" cy="1461797"/>
          </a:xfrm>
        </p:grpSpPr>
        <p:sp>
          <p:nvSpPr>
            <p:cNvPr id="24" name="Rectangle 23"/>
            <p:cNvSpPr/>
            <p:nvPr/>
          </p:nvSpPr>
          <p:spPr>
            <a:xfrm>
              <a:off x="1785918" y="5967731"/>
              <a:ext cx="503618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L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 {(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x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y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) l (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x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4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 + (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y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4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 = 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r>
                <a:rPr lang="en-US" sz="24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}</a:t>
              </a:r>
              <a:endParaRPr lang="en-US" sz="2400" b="1" baseline="300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357290" y="4967599"/>
              <a:ext cx="650085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Persamaan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lingkaran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pusat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dan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jari-jari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x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4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 +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y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4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 = 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r>
                <a:rPr lang="en-US" sz="24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endParaRPr lang="en-US" sz="2400" b="1" baseline="30000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052736"/>
            <a:ext cx="4788024" cy="394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43895"/>
            <a:ext cx="7337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Bentuk</a:t>
            </a: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Umum</a:t>
            </a: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Persamaan</a:t>
            </a: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Lingkaran</a:t>
            </a:r>
            <a:endParaRPr lang="en-US" sz="3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300698"/>
            <a:ext cx="6199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>
                <a:latin typeface="Arial" pitchFamily="34" charset="0"/>
                <a:cs typeface="Arial" pitchFamily="34" charset="0"/>
              </a:rPr>
              <a:t>Menyatakan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Bentuk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Umum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Lingkaran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28596" y="1967765"/>
            <a:ext cx="8251089" cy="3016210"/>
            <a:chOff x="428596" y="1257375"/>
            <a:chExt cx="8251089" cy="2636760"/>
          </a:xfrm>
        </p:grpSpPr>
        <p:sp>
          <p:nvSpPr>
            <p:cNvPr id="4" name="TextBox 3"/>
            <p:cNvSpPr txBox="1"/>
            <p:nvPr/>
          </p:nvSpPr>
          <p:spPr>
            <a:xfrm>
              <a:off x="428596" y="1257375"/>
              <a:ext cx="8143932" cy="2636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Bentuk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umum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dari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persamaan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lingkaran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dapat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dinyatakan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persamaan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>
                <a:spcBef>
                  <a:spcPts val="1200"/>
                </a:spcBef>
              </a:pPr>
              <a:endParaRPr lang="en-US" sz="2000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sz="2000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sz="2000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id-ID" sz="2000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sz="2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42910" y="1972724"/>
              <a:ext cx="7572428" cy="349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x</a:t>
              </a:r>
              <a:r>
                <a:rPr lang="en-US" sz="20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 +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y</a:t>
              </a:r>
              <a:r>
                <a:rPr lang="en-US" sz="20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 +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 Ax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+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By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+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 = 0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bilangan-bilangan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real) </a:t>
              </a:r>
              <a:endParaRPr lang="en-US" sz="2000" baseline="300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64315" y="2826109"/>
              <a:ext cx="821537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Ax</a:t>
              </a:r>
              <a:r>
                <a:rPr lang="en-US" sz="20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 +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Ay</a:t>
              </a:r>
              <a:r>
                <a:rPr lang="en-US" sz="2000" b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 +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b="1" i="1" dirty="0" err="1" smtClean="0">
                  <a:latin typeface="Arial" pitchFamily="34" charset="0"/>
                  <a:cs typeface="Arial" pitchFamily="34" charset="0"/>
                  <a:sym typeface="Symbol"/>
                </a:rPr>
                <a:t>Bx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+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Cy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+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D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 = 0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D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bilangan-bilangan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bulat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 0). </a:t>
              </a:r>
              <a:endParaRPr lang="en-US" sz="2000" baseline="300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143372" y="2409880"/>
              <a:ext cx="12501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atau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endParaRPr lang="en-US" sz="2000" baseline="300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00035" y="4714884"/>
            <a:ext cx="82153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Bentuk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umum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persamaan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mem</a:t>
            </a:r>
            <a:r>
              <a:rPr lang="id-ID" sz="20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id-ID" sz="20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ciri-ciri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khusus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defTabSz="360363">
              <a:spcBef>
                <a:spcPts val="1200"/>
              </a:spcBef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Peubah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peubah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berderajat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berpangkat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dua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tidak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memuat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suku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perkalian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suku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latin typeface="Arial" pitchFamily="34" charset="0"/>
                <a:cs typeface="Arial" pitchFamily="34" charset="0"/>
              </a:rPr>
              <a:t>xy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342900" indent="-342900" defTabSz="360363">
              <a:spcBef>
                <a:spcPts val="1200"/>
              </a:spcBef>
              <a:buFontTx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Koefisien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id-ID" sz="2000" baseline="30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sama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koefisien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id-ID" sz="20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6319" y="619764"/>
            <a:ext cx="7419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Menentukan</a:t>
            </a:r>
            <a:r>
              <a:rPr lang="en-US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Pusat</a:t>
            </a:r>
            <a:r>
              <a:rPr lang="en-US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Jari-Jari</a:t>
            </a:r>
            <a:r>
              <a:rPr lang="en-US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Lingkaran</a:t>
            </a:r>
            <a:endParaRPr lang="en-US" sz="28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8" y="1500174"/>
            <a:ext cx="8215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Pusat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jari-jari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lingkaran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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+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 Ax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By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= 0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ditentukan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rumus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: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642910" y="2753021"/>
            <a:ext cx="3571900" cy="818855"/>
            <a:chOff x="642910" y="2571744"/>
            <a:chExt cx="3571900" cy="818855"/>
          </a:xfrm>
        </p:grpSpPr>
        <p:sp>
          <p:nvSpPr>
            <p:cNvPr id="7" name="Rectangle 6"/>
            <p:cNvSpPr/>
            <p:nvPr/>
          </p:nvSpPr>
          <p:spPr>
            <a:xfrm>
              <a:off x="642910" y="2686856"/>
              <a:ext cx="153455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o) </a:t>
              </a:r>
              <a:r>
                <a:rPr lang="en-US" sz="2400" b="1" dirty="0" err="1" smtClean="0">
                  <a:latin typeface="Arial" pitchFamily="34" charset="0"/>
                  <a:cs typeface="Arial" pitchFamily="34" charset="0"/>
                  <a:sym typeface="Symbol"/>
                </a:rPr>
                <a:t>pusat</a:t>
              </a:r>
              <a:endParaRPr lang="en-US" sz="2400" b="1" baseline="30000" dirty="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974031" y="2571744"/>
              <a:ext cx="2240779" cy="818855"/>
              <a:chOff x="2031522" y="3071810"/>
              <a:chExt cx="1669034" cy="81885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384488" y="3071810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endParaRPr lang="en-US" sz="24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679270" y="3201900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,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416828" y="3429000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148177" y="3218946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2374952" y="3477549"/>
                <a:ext cx="28575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2031522" y="3198394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(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076221" y="3429000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833424" y="3199896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3090872" y="3459528"/>
                <a:ext cx="28575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3076221" y="3071810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sz="24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343366" y="3200398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20" name="Group 119"/>
          <p:cNvGrpSpPr/>
          <p:nvPr/>
        </p:nvGrpSpPr>
        <p:grpSpPr>
          <a:xfrm>
            <a:off x="642910" y="4297629"/>
            <a:ext cx="4580110" cy="845883"/>
            <a:chOff x="642910" y="4005008"/>
            <a:chExt cx="4580110" cy="845883"/>
          </a:xfrm>
        </p:grpSpPr>
        <p:sp>
          <p:nvSpPr>
            <p:cNvPr id="8" name="Rectangle 7"/>
            <p:cNvSpPr/>
            <p:nvPr/>
          </p:nvSpPr>
          <p:spPr>
            <a:xfrm>
              <a:off x="642910" y="4038905"/>
              <a:ext cx="22860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o) </a:t>
              </a:r>
              <a:r>
                <a:rPr lang="en-US" sz="2400" b="1" dirty="0" err="1" smtClean="0">
                  <a:latin typeface="Arial" pitchFamily="34" charset="0"/>
                  <a:cs typeface="Arial" pitchFamily="34" charset="0"/>
                  <a:sym typeface="Symbol"/>
                </a:rPr>
                <a:t>jari-jari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r </a:t>
              </a:r>
              <a:r>
                <a:rPr lang="id-ID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400" b="1" baseline="30000" dirty="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786050" y="4005008"/>
              <a:ext cx="2436970" cy="845883"/>
              <a:chOff x="4836696" y="3970420"/>
              <a:chExt cx="1961147" cy="845883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5124144" y="3981682"/>
                <a:ext cx="1672958" cy="834621"/>
                <a:chOff x="5172272" y="4005746"/>
                <a:chExt cx="1672958" cy="834621"/>
              </a:xfrm>
            </p:grpSpPr>
            <p:cxnSp>
              <p:nvCxnSpPr>
                <p:cNvPr id="24" name="Straight Connector 23"/>
                <p:cNvCxnSpPr/>
                <p:nvPr/>
              </p:nvCxnSpPr>
              <p:spPr>
                <a:xfrm>
                  <a:off x="5214942" y="4417020"/>
                  <a:ext cx="285752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5217509" y="4378702"/>
                  <a:ext cx="35719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latin typeface="Arial" pitchFamily="34" charset="0"/>
                      <a:cs typeface="Arial" pitchFamily="34" charset="0"/>
                    </a:rPr>
                    <a:t>4</a:t>
                  </a:r>
                  <a:endParaRPr lang="en-US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5172272" y="4014120"/>
                  <a:ext cx="50006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i="1" dirty="0" smtClean="0">
                      <a:latin typeface="Arial" pitchFamily="34" charset="0"/>
                      <a:cs typeface="Arial" pitchFamily="34" charset="0"/>
                    </a:rPr>
                    <a:t>A</a:t>
                  </a:r>
                  <a:r>
                    <a:rPr lang="en-US" sz="2400" baseline="30000" dirty="0" smtClean="0">
                      <a:latin typeface="Arial" pitchFamily="34" charset="0"/>
                      <a:cs typeface="Arial" pitchFamily="34" charset="0"/>
                    </a:rPr>
                    <a:t>2</a:t>
                  </a:r>
                  <a:endParaRPr lang="en-US" sz="2400" i="1" baseline="30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5919637" y="4417020"/>
                  <a:ext cx="285752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5907385" y="4369805"/>
                  <a:ext cx="35719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latin typeface="Arial" pitchFamily="34" charset="0"/>
                      <a:cs typeface="Arial" pitchFamily="34" charset="0"/>
                    </a:rPr>
                    <a:t>4</a:t>
                  </a:r>
                  <a:endParaRPr lang="en-US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5862147" y="4005746"/>
                  <a:ext cx="50006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i="1" dirty="0" smtClean="0">
                      <a:latin typeface="Arial" pitchFamily="34" charset="0"/>
                      <a:cs typeface="Arial" pitchFamily="34" charset="0"/>
                    </a:rPr>
                    <a:t>B</a:t>
                  </a:r>
                  <a:r>
                    <a:rPr lang="en-US" sz="2400" baseline="30000" dirty="0" smtClean="0">
                      <a:latin typeface="Arial" pitchFamily="34" charset="0"/>
                      <a:cs typeface="Arial" pitchFamily="34" charset="0"/>
                    </a:rPr>
                    <a:t>2</a:t>
                  </a:r>
                  <a:endParaRPr lang="en-US" sz="2400" i="1" baseline="30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5548822" y="4073450"/>
                  <a:ext cx="35719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+</a:t>
                  </a:r>
                  <a:endParaRPr lang="en-US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6287266" y="4060664"/>
                  <a:ext cx="35719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</a:t>
                  </a:r>
                  <a:endParaRPr lang="en-US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6488040" y="4096760"/>
                  <a:ext cx="35719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i="1" dirty="0" smtClean="0">
                      <a:latin typeface="Arial" pitchFamily="34" charset="0"/>
                      <a:cs typeface="Arial" pitchFamily="34" charset="0"/>
                    </a:rPr>
                    <a:t>C</a:t>
                  </a:r>
                  <a:endParaRPr lang="en-US" sz="2400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3" name="Freeform 32"/>
              <p:cNvSpPr/>
              <p:nvPr/>
            </p:nvSpPr>
            <p:spPr>
              <a:xfrm>
                <a:off x="4836696" y="3970420"/>
                <a:ext cx="1961147" cy="709875"/>
              </a:xfrm>
              <a:custGeom>
                <a:avLst/>
                <a:gdLst>
                  <a:gd name="connsiteX0" fmla="*/ 0 w 1961147"/>
                  <a:gd name="connsiteY0" fmla="*/ 288758 h 445168"/>
                  <a:gd name="connsiteX1" fmla="*/ 96252 w 1961147"/>
                  <a:gd name="connsiteY1" fmla="*/ 216568 h 445168"/>
                  <a:gd name="connsiteX2" fmla="*/ 168442 w 1961147"/>
                  <a:gd name="connsiteY2" fmla="*/ 445168 h 445168"/>
                  <a:gd name="connsiteX3" fmla="*/ 204537 w 1961147"/>
                  <a:gd name="connsiteY3" fmla="*/ 12032 h 445168"/>
                  <a:gd name="connsiteX4" fmla="*/ 1961147 w 1961147"/>
                  <a:gd name="connsiteY4" fmla="*/ 0 h 44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1147" h="445168">
                    <a:moveTo>
                      <a:pt x="0" y="288758"/>
                    </a:moveTo>
                    <a:lnTo>
                      <a:pt x="96252" y="216568"/>
                    </a:lnTo>
                    <a:lnTo>
                      <a:pt x="168442" y="445168"/>
                    </a:lnTo>
                    <a:lnTo>
                      <a:pt x="204537" y="12032"/>
                    </a:lnTo>
                    <a:lnTo>
                      <a:pt x="1961147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Proses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menentukan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bentuk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umum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persamaan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lingkaran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8415205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1403</Words>
  <Application>Microsoft Office PowerPoint</Application>
  <PresentationFormat>On-screen Show (4:3)</PresentationFormat>
  <Paragraphs>231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Esis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Heru</dc:creator>
  <cp:lastModifiedBy>Bambang</cp:lastModifiedBy>
  <cp:revision>90</cp:revision>
  <dcterms:created xsi:type="dcterms:W3CDTF">2000-12-31T21:01:50Z</dcterms:created>
  <dcterms:modified xsi:type="dcterms:W3CDTF">2012-02-10T04:18:37Z</dcterms:modified>
</cp:coreProperties>
</file>