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309" r:id="rId5"/>
    <p:sldId id="259" r:id="rId6"/>
    <p:sldId id="260" r:id="rId7"/>
    <p:sldId id="310" r:id="rId8"/>
    <p:sldId id="313" r:id="rId9"/>
    <p:sldId id="269" r:id="rId10"/>
    <p:sldId id="314" r:id="rId11"/>
    <p:sldId id="272" r:id="rId12"/>
    <p:sldId id="273" r:id="rId13"/>
    <p:sldId id="287" r:id="rId14"/>
    <p:sldId id="275" r:id="rId15"/>
    <p:sldId id="316" r:id="rId16"/>
    <p:sldId id="274" r:id="rId17"/>
    <p:sldId id="276" r:id="rId18"/>
    <p:sldId id="317" r:id="rId19"/>
    <p:sldId id="270" r:id="rId20"/>
    <p:sldId id="318" r:id="rId21"/>
    <p:sldId id="266" r:id="rId22"/>
    <p:sldId id="305" r:id="rId23"/>
    <p:sldId id="320" r:id="rId24"/>
    <p:sldId id="296" r:id="rId25"/>
    <p:sldId id="308" r:id="rId26"/>
    <p:sldId id="298" r:id="rId27"/>
    <p:sldId id="321" r:id="rId28"/>
    <p:sldId id="300" r:id="rId29"/>
    <p:sldId id="301" r:id="rId30"/>
    <p:sldId id="322" r:id="rId31"/>
    <p:sldId id="326" r:id="rId32"/>
    <p:sldId id="304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8F7EB-3840-4C86-B08D-44FEA865F327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A9EB-3866-42D8-826E-57CF29D48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107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8F7EB-3840-4C86-B08D-44FEA865F327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A9EB-3866-42D8-826E-57CF29D48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954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8F7EB-3840-4C86-B08D-44FEA865F327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A9EB-3866-42D8-826E-57CF29D48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74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8F7EB-3840-4C86-B08D-44FEA865F327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A9EB-3866-42D8-826E-57CF29D48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720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8F7EB-3840-4C86-B08D-44FEA865F327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A9EB-3866-42D8-826E-57CF29D48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927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8F7EB-3840-4C86-B08D-44FEA865F327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A9EB-3866-42D8-826E-57CF29D48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992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8F7EB-3840-4C86-B08D-44FEA865F327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A9EB-3866-42D8-826E-57CF29D48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411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8F7EB-3840-4C86-B08D-44FEA865F327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A9EB-3866-42D8-826E-57CF29D48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250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8F7EB-3840-4C86-B08D-44FEA865F327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A9EB-3866-42D8-826E-57CF29D48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115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8F7EB-3840-4C86-B08D-44FEA865F327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A9EB-3866-42D8-826E-57CF29D48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033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8F7EB-3840-4C86-B08D-44FEA865F327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A9EB-3866-42D8-826E-57CF29D48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39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8F7EB-3840-4C86-B08D-44FEA865F327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3A9EB-3866-42D8-826E-57CF29D48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554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padate/" TargetMode="External"/><Relationship Id="rId2" Type="http://schemas.openxmlformats.org/officeDocument/2006/relationships/hyperlink" Target="http://www.nursingcrib.com/nursing-care-plan/nursing-care-plan-clubfoot-or-talipesequinovarus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CMT06207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Congenital Talipes Equinovarus(CTEV)/Club Foot&amp;Congenital Hip Dysplasia(CHD)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Session 20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Dr Simon Charles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Maziku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6094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8D904-EEE4-4C32-9AFF-311D3938F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4110"/>
            <a:ext cx="10515600" cy="1069779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Clinical features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3749C2-F15A-43A8-BF80-11FAD01AEE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505243"/>
            <a:ext cx="5435991" cy="4685788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Foot shorter and wider than normal.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Transverse plantar creases or clefts at the midfoot and posterior part of the ankle.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Atrophy of the calf </a:t>
            </a:r>
          </a:p>
          <a:p>
            <a:endParaRPr lang="en-US" dirty="0"/>
          </a:p>
        </p:txBody>
      </p:sp>
      <p:pic>
        <p:nvPicPr>
          <p:cNvPr id="5" name="Content Placeholder 7">
            <a:extLst>
              <a:ext uri="{FF2B5EF4-FFF2-40B4-BE49-F238E27FC236}">
                <a16:creationId xmlns:a16="http://schemas.microsoft.com/office/drawing/2014/main" id="{E584C0DA-FEFD-4138-B19B-FC4DE74A43B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14869" y="1603717"/>
            <a:ext cx="4862732" cy="431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9369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Clinical feature cont…..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555600"/>
          </a:xfrm>
        </p:spPr>
        <p:txBody>
          <a:bodyPr/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Congenital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377440"/>
            <a:ext cx="5157787" cy="4115435"/>
          </a:xfrm>
        </p:spPr>
        <p:txBody>
          <a:bodyPr>
            <a:normAutofit lnSpcReduction="10000"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History :Since birth 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Bilateral: In &gt;50% 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Deformity: Equinovarus, Forefoot adduction,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Cavus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Congenital groove: Present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Heel Smaller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Calf : Cylindrical and tough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555600"/>
          </a:xfrm>
        </p:spPr>
        <p:txBody>
          <a:bodyPr/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Acquired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75915"/>
            <a:ext cx="5183188" cy="3629464"/>
          </a:xfrm>
        </p:spPr>
        <p:txBody>
          <a:bodyPr>
            <a:normAutofit lnSpcReduction="10000"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Appears later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Usually unilateral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Equinovarus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present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Usually maintains shape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Normal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336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diagnosis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Congenital absence of ankle joint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Hypoplasia of tibia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Congenital dislocation of ankle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893186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Treatment Option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Conservative  option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 method</a:t>
            </a:r>
          </a:p>
        </p:txBody>
      </p:sp>
    </p:spTree>
    <p:extLst>
      <p:ext uri="{BB962C8B-B14F-4D97-AF65-F5344CB8AC3E}">
        <p14:creationId xmlns:p14="http://schemas.microsoft.com/office/powerpoint/2010/main" val="39720070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Treatment options continue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Manipulation non-operative  treatment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Kite’s Method:</a:t>
            </a:r>
          </a:p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Ponseti Technique: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MOST preffered procedure 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Percutaneous Tenotomy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Foot Abduction Orthosis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3339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BA32B-ABDF-4EF0-9F27-F7C2264C2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24972"/>
            <a:ext cx="10515600" cy="1325563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Conservative  option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D4EE54-497D-43DF-96E1-48C8F7F537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7114" y="1690688"/>
            <a:ext cx="5669280" cy="45694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Ponseti method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Series of correction and Casting- 5cast in 5 weeks-correction is archived ( Correct-CAVUS, VARUS,ADDUCTS)</a:t>
            </a:r>
          </a:p>
          <a:p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Equinus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-Tenotomy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6</a:t>
            </a:r>
            <a:r>
              <a:rPr lang="en-US" sz="3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cast which last for 3 weeks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A5839BD-288C-4F91-A852-AD3F9AD6AB7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537960" y="321142"/>
            <a:ext cx="5181600" cy="3206751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B97AECE-BB30-4661-B113-B3D4119BBE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7960" y="3527894"/>
            <a:ext cx="5181600" cy="3146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4524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Treatment option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1.Manipulation by parents- 1-2 days post birth</a:t>
            </a:r>
          </a:p>
          <a:p>
            <a:pPr marL="0" indent="0">
              <a:buNone/>
            </a:pP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2.Manipulation and strapping</a:t>
            </a:r>
          </a:p>
          <a:p>
            <a:pPr marL="0" indent="0">
              <a:buNone/>
            </a:pP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3.Serial corrective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casting Forefoot adduction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Heel Varus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Equinus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9056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0043"/>
            <a:ext cx="10515600" cy="1224524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Surgical Treatment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17786"/>
            <a:ext cx="10515600" cy="4698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Indication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case of neglected ctev,  relapsed ctev, reccurent ctev, resistant ctev, rigid ctev.</a:t>
            </a: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Choice of surgery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1-4 years-  soft tissue release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4-11 years- soft tissue release with osteotomy performed according to the deformities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&gt;11yrs- salvage procedures like triple arthrodesis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talectomy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4838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6C124-DDA4-4A48-B6E0-32C56D1FC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02191"/>
            <a:ext cx="10515600" cy="2869809"/>
          </a:xfrm>
        </p:spPr>
        <p:txBody>
          <a:bodyPr/>
          <a:lstStyle/>
          <a:p>
            <a:pPr algn="ctr"/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Congenital Hip Dysplasia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(Development Dysplasia of Hip)(DDH)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0922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Activity: Brainstorming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Congenital Dysplasia of Hip?</a:t>
            </a:r>
          </a:p>
        </p:txBody>
      </p:sp>
      <p:pic>
        <p:nvPicPr>
          <p:cNvPr id="4" name="Content Placeholder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4308" y="2569768"/>
            <a:ext cx="2060627" cy="3200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2493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the end of this session, student are expected to be able to: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Define Congenital Talipes Equinovarus(CTEV) &amp;Congenital Hip Dysplasia(CHD)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Describe aetiopathology of Congenital Talipes Equinovarus(CTEV) &amp;Congenital Hip Dysplasia(CHD)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Describe the management of Congenital Talipes Equinovarus(CTEV) &amp;Congenital Hip Dysplasia(CHD)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3148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6E863-CD45-44E2-867B-5AB06B9B7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D8D381-7FAE-4322-A437-C3F4D80249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5249" y="1825624"/>
            <a:ext cx="5950633" cy="4884663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Hip dysplasia is an abnormality of the hip joint where the socket portion does not fully cover the ball portion, resulting in an increased risk for joint dislocation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acetabular(socket) or Femur head is deformed</a:t>
            </a:r>
          </a:p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757EAF4-C411-4903-910B-10847AB01BE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742160" y="263768"/>
            <a:ext cx="5181600" cy="32812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688B207-FC36-40FC-9873-6CDEF47D83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2160" y="3545057"/>
            <a:ext cx="5181600" cy="3165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8075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5975"/>
            <a:ext cx="10515600" cy="1055712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Epidemiology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20836"/>
            <a:ext cx="10515600" cy="4895557"/>
          </a:xfrm>
        </p:spPr>
        <p:txBody>
          <a:bodyPr>
            <a:normAutofit fontScale="85000" lnSpcReduction="20000"/>
          </a:bodyPr>
          <a:lstStyle/>
          <a:p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overall frequency of DDH is usually reported as approximately 1 case per 1000 individual.</a:t>
            </a:r>
          </a:p>
          <a:p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 </a:t>
            </a:r>
            <a:r>
              <a:rPr lang="en-US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Barlows</a:t>
            </a: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study, more than 60% of newborn with hip instability become  stable by age 1 week and 88% become stable by age 2 month leaving only 12%(of 1in 60 newborn or 0.2% overall)with residual hip instability.</a:t>
            </a:r>
          </a:p>
          <a:p>
            <a:endParaRPr lang="en-US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3800" b="0" i="0" dirty="0">
                <a:effectLst/>
                <a:latin typeface="Times New Roman" panose="02020603050405020304" pitchFamily="18" charset="0"/>
              </a:rPr>
              <a:t>The left hip is more affected (60%) and the right hip is less affected (20%) in situations of unilateral disorders, while bilateral disorders are less frequent (20%).</a:t>
            </a:r>
          </a:p>
          <a:p>
            <a:pPr algn="l"/>
            <a:r>
              <a:rPr lang="en-US" sz="3800" b="0" i="0" dirty="0">
                <a:effectLst/>
                <a:latin typeface="Times New Roman" panose="02020603050405020304" pitchFamily="18" charset="0"/>
              </a:rPr>
              <a:t>For unknown reasons, DDH affects individuals of black skin color less frequently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8888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Activity :brainstorming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Mention three (3) risk factor Developmental Dysplasia of Hip</a:t>
            </a:r>
          </a:p>
        </p:txBody>
      </p:sp>
    </p:spTree>
    <p:extLst>
      <p:ext uri="{BB962C8B-B14F-4D97-AF65-F5344CB8AC3E}">
        <p14:creationId xmlns:p14="http://schemas.microsoft.com/office/powerpoint/2010/main" val="37470694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04077-5AAC-4AF8-BDFE-D2ADAA68F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 factors for DDH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82A90D-3A68-4195-93A9-306E7371E7C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b="0" i="0" dirty="0">
                <a:effectLst/>
                <a:latin typeface="Times New Roman" panose="02020603050405020304" pitchFamily="18" charset="0"/>
              </a:rPr>
              <a:t>The risk factors for DDH include: </a:t>
            </a:r>
          </a:p>
          <a:p>
            <a:r>
              <a:rPr lang="en-US" sz="3200" dirty="0">
                <a:latin typeface="Times New Roman" panose="02020603050405020304" pitchFamily="18" charset="0"/>
              </a:rPr>
              <a:t>F</a:t>
            </a:r>
            <a:r>
              <a:rPr lang="en-US" sz="3200" b="0" i="0" dirty="0">
                <a:effectLst/>
                <a:latin typeface="Times New Roman" panose="02020603050405020304" pitchFamily="18" charset="0"/>
              </a:rPr>
              <a:t>emale sex </a:t>
            </a:r>
          </a:p>
          <a:p>
            <a:r>
              <a:rPr lang="en-US" sz="3200" dirty="0">
                <a:latin typeface="Times New Roman" panose="02020603050405020304" pitchFamily="18" charset="0"/>
              </a:rPr>
              <a:t>W</a:t>
            </a:r>
            <a:r>
              <a:rPr lang="en-US" sz="3200" b="0" i="0" dirty="0">
                <a:effectLst/>
                <a:latin typeface="Times New Roman" panose="02020603050405020304" pitchFamily="18" charset="0"/>
              </a:rPr>
              <a:t>hite skin color </a:t>
            </a:r>
          </a:p>
          <a:p>
            <a:r>
              <a:rPr lang="en-US" sz="3200" dirty="0">
                <a:latin typeface="Times New Roman" panose="02020603050405020304" pitchFamily="18" charset="0"/>
              </a:rPr>
              <a:t>P</a:t>
            </a:r>
            <a:r>
              <a:rPr lang="en-US" sz="3200" b="0" i="0" dirty="0">
                <a:effectLst/>
                <a:latin typeface="Times New Roman" panose="02020603050405020304" pitchFamily="18" charset="0"/>
              </a:rPr>
              <a:t>rimiparity </a:t>
            </a:r>
          </a:p>
          <a:p>
            <a:r>
              <a:rPr lang="en-US" sz="3200" dirty="0">
                <a:latin typeface="Times New Roman" panose="02020603050405020304" pitchFamily="18" charset="0"/>
              </a:rPr>
              <a:t>Y</a:t>
            </a:r>
            <a:r>
              <a:rPr lang="en-US" sz="3200" b="0" i="0" dirty="0">
                <a:effectLst/>
                <a:latin typeface="Times New Roman" panose="02020603050405020304" pitchFamily="18" charset="0"/>
              </a:rPr>
              <a:t>oung mother 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68E852-1C49-4089-8696-37F46D75FF8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</a:rPr>
              <a:t>B</a:t>
            </a:r>
            <a:r>
              <a:rPr lang="en-US" sz="3200" b="0" i="0" dirty="0">
                <a:effectLst/>
                <a:latin typeface="Times New Roman" panose="02020603050405020304" pitchFamily="18" charset="0"/>
              </a:rPr>
              <a:t>reech presentation at birth </a:t>
            </a:r>
          </a:p>
          <a:p>
            <a:r>
              <a:rPr lang="en-US" sz="3200" dirty="0">
                <a:latin typeface="Times New Roman" panose="02020603050405020304" pitchFamily="18" charset="0"/>
              </a:rPr>
              <a:t>F</a:t>
            </a:r>
            <a:r>
              <a:rPr lang="en-US" sz="3200" b="0" i="0" dirty="0">
                <a:effectLst/>
                <a:latin typeface="Times New Roman" panose="02020603050405020304" pitchFamily="18" charset="0"/>
              </a:rPr>
              <a:t>amily history </a:t>
            </a:r>
          </a:p>
          <a:p>
            <a:r>
              <a:rPr lang="en-US" sz="3200" b="0" i="0" dirty="0">
                <a:effectLst/>
                <a:latin typeface="Times New Roman" panose="02020603050405020304" pitchFamily="18" charset="0"/>
              </a:rPr>
              <a:t>Oligohydramnios </a:t>
            </a:r>
          </a:p>
          <a:p>
            <a:r>
              <a:rPr lang="en-US" sz="3200" b="0" i="0" dirty="0">
                <a:effectLst/>
                <a:latin typeface="Times New Roman" panose="02020603050405020304" pitchFamily="18" charset="0"/>
              </a:rPr>
              <a:t>Newborns with greater weight and height </a:t>
            </a:r>
          </a:p>
          <a:p>
            <a:r>
              <a:rPr lang="en-US" sz="3200" dirty="0">
                <a:latin typeface="Times New Roman" panose="02020603050405020304" pitchFamily="18" charset="0"/>
              </a:rPr>
              <a:t>D</a:t>
            </a:r>
            <a:r>
              <a:rPr lang="en-US" sz="3200" b="0" i="0" dirty="0">
                <a:effectLst/>
                <a:latin typeface="Times New Roman" panose="02020603050405020304" pitchFamily="18" charset="0"/>
              </a:rPr>
              <a:t>eformities of the feet or spine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2577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8178"/>
            <a:ext cx="10515600" cy="1069779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Cause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6769"/>
            <a:ext cx="10515600" cy="4770194"/>
          </a:xfrm>
        </p:spPr>
        <p:txBody>
          <a:bodyPr>
            <a:normAutofit lnSpcReduction="10000"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Multifactorial condition. That means that several factors are involved in causing the condition to manifest.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cause of this condition is unknown; however, some factors of congenital hip dislocation are through heredity and racial background</a:t>
            </a:r>
            <a:r>
              <a:rPr lang="en-US" sz="3200" dirty="0"/>
              <a:t>.</a:t>
            </a:r>
          </a:p>
          <a:p>
            <a:endParaRPr lang="en-US" sz="3200" dirty="0"/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Genetic disposition also appear to exist  in the frequency of hip dysplasia is 10 times higher in the whose parent had DDH than those whose parent did not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727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Activity:Brainstorming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Mention three( 3) clinical feature of Development Dysplasia of Hip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1718E287-404F-466F-86FB-7FAF19F2F4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4308" y="2569768"/>
            <a:ext cx="2060627" cy="3200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80587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Clinical feature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Depend on the level of dysplasia (mild, moderate severe)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Turning or positioning legs abnormally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Shortening of limb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Abnormal mobility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Osteoarthritis if hip dysplasia is not diagnosed 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Feature of Hip Dislocation</a:t>
            </a:r>
          </a:p>
        </p:txBody>
      </p:sp>
    </p:spTree>
    <p:extLst>
      <p:ext uri="{BB962C8B-B14F-4D97-AF65-F5344CB8AC3E}">
        <p14:creationId xmlns:p14="http://schemas.microsoft.com/office/powerpoint/2010/main" val="29943236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C392B-085F-4F4F-8580-CD0532562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68177"/>
            <a:ext cx="10515600" cy="1325563"/>
          </a:xfrm>
        </p:spPr>
        <p:txBody>
          <a:bodyPr/>
          <a:lstStyle/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Clinical features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B62E1A-546F-4219-B21E-A1A9B4577E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493740"/>
            <a:ext cx="5956495" cy="49991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Depend on the level of dysplasia (mild, moderate severe)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Turning or positioning legs abnormally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Shortening of limb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Abnormal mobility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Osteoarthritis if hip dysplasia is not diagnosed 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Feature of Hip Dislocation</a:t>
            </a:r>
          </a:p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82CCE3B-ED3D-4CE9-B060-4E3DAB84ECD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935372" y="1690688"/>
            <a:ext cx="4614203" cy="448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895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4110"/>
            <a:ext cx="10515600" cy="999441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20837"/>
            <a:ext cx="10515600" cy="47561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treatment is age related: </a:t>
            </a:r>
          </a:p>
          <a:p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Infants below 3 months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Splints like Von Rosen’s splints</a:t>
            </a:r>
          </a:p>
          <a:p>
            <a:pPr marL="457200" lvl="1" indent="0">
              <a:buNone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Children from 3 to 6 months</a:t>
            </a: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Gentle manipulation under GA then POP in  "human position" . (not Frog position )</a:t>
            </a:r>
          </a:p>
        </p:txBody>
      </p:sp>
    </p:spTree>
    <p:extLst>
      <p:ext uri="{BB962C8B-B14F-4D97-AF65-F5344CB8AC3E}">
        <p14:creationId xmlns:p14="http://schemas.microsoft.com/office/powerpoint/2010/main" val="13851599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5974"/>
            <a:ext cx="10515600" cy="1224523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Treatment cont…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77107"/>
            <a:ext cx="10515600" cy="50157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Children from 6 to 12 months 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traction  in abduction for 2- 3 week then  reduction (GA)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of these children may need adductor tenotomy 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plaster cast is then applied. </a:t>
            </a:r>
          </a:p>
          <a:p>
            <a:pPr marL="0" indent="0">
              <a:buNone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Children 1 to 3 years 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Traction , then open reduction. </a:t>
            </a:r>
          </a:p>
          <a:p>
            <a:pPr marL="0" indent="0">
              <a:buNone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Children 3 to 6 years 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Open reduction of the hip, femoral osteotomy, and osteotomy of the innominate bone.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346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Activity :Brainstorming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351338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Congenital Talipes Equinovarus (CTEV)?</a:t>
            </a:r>
          </a:p>
        </p:txBody>
      </p:sp>
      <p:pic>
        <p:nvPicPr>
          <p:cNvPr id="5" name="Content Placeholder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1256" y="2400955"/>
            <a:ext cx="2060627" cy="3200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07454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59684-812D-42E9-BA0C-59B65DD0F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 points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57624D-4CB0-4068-808B-3601FD310C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Congenital Talipes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EquinoVarus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(CTEV) is developmental deformation of the foot characterized by rotational subluxation of the talocalcaneonavicular joint complex with Talus in plantar flexion and Subtalar complex in medial rotation and inversion.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Hip dysplasia is an abnormality of the hip joint where the socket portion does not fully cover the ball portion, resulting in an increased risk for joint dislocation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5425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A753C-DD31-4C3A-BFD7-390E691C1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9D2A0E-FFED-4773-9436-631B0E884E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Mention three (3) causes of congenital talipes equinovarus 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Mention five (5) conditions associated with congenital talipes equinovarus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Mention four (4) risk factors for development dysplasia of hip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Mention three (3) clinical presentation of development dysplasia of hip</a:t>
            </a:r>
          </a:p>
          <a:p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2006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Congenital Talipes </a:t>
            </a:r>
            <a:r>
              <a:rPr lang="en-US" sz="3200" b="0" u="none" strike="noStrike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Equinus</a:t>
            </a:r>
            <a:r>
              <a:rPr lang="en-US" sz="3200" b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Varus. </a:t>
            </a:r>
            <a:r>
              <a:rPr lang="en-US" sz="3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Retrieved March, 2010 from </a:t>
            </a:r>
            <a:r>
              <a:rPr lang="en-US" sz="3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http://www.nursingcrib.com/nursing-care-plan/nursing-care-plan-clubfoot-or-talipesequinovarus/</a:t>
            </a:r>
            <a:endParaRPr lang="en-US" sz="3200" b="0" i="0" u="none" strike="noStrike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Guarniero</a:t>
            </a:r>
            <a:r>
              <a:rPr lang="en-US" sz="3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R. Dysplasia of hip development . </a:t>
            </a:r>
            <a:r>
              <a:rPr lang="en-US" sz="32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Revista</a:t>
            </a:r>
            <a:r>
              <a:rPr lang="en-US" sz="3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Brasieleira</a:t>
            </a:r>
            <a:r>
              <a:rPr lang="en-US" sz="3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32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ortopedia</a:t>
            </a:r>
            <a:r>
              <a:rPr lang="en-US" sz="3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2009;45(2): 116-121</a:t>
            </a:r>
          </a:p>
          <a:p>
            <a:pPr marL="0" indent="0">
              <a:buNone/>
            </a:pPr>
            <a:endParaRPr lang="en-US" sz="32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WWW.Upadate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c2011-2019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592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CC765-E938-4FEE-A224-AADDB0DC1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37BCE6-BFA4-49EE-A2B6-7307982FEC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294121" cy="4351338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CTEV is  developmental deformation of the foot characterized by rotational subluxation of the talocalcaneonavicular joint complex with Talus in plantar flexion and Subtalar complex in medial rotation and inversion</a:t>
            </a:r>
            <a:endParaRPr lang="en-US" sz="3200" dirty="0"/>
          </a:p>
          <a:p>
            <a:endParaRPr lang="en-US" dirty="0"/>
          </a:p>
        </p:txBody>
      </p:sp>
      <p:pic>
        <p:nvPicPr>
          <p:cNvPr id="5" name="Content Placeholder 6">
            <a:extLst>
              <a:ext uri="{FF2B5EF4-FFF2-40B4-BE49-F238E27FC236}">
                <a16:creationId xmlns:a16="http://schemas.microsoft.com/office/drawing/2014/main" id="{ADA2B8D3-B48C-4A9E-AF80-49B7D221B94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132320" y="1825625"/>
            <a:ext cx="454503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79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9876"/>
            <a:ext cx="10515600" cy="1182321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cont…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8634"/>
            <a:ext cx="10515600" cy="4798329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206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Talipes Equinovarus comes from the following: </a:t>
            </a:r>
            <a:r>
              <a:rPr lang="en-US" sz="3200" i="1" dirty="0">
                <a:solidFill>
                  <a:srgbClr val="0206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3200" i="1" dirty="0" err="1">
                <a:solidFill>
                  <a:srgbClr val="0206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Tali</a:t>
            </a:r>
            <a:r>
              <a:rPr lang="en-US" sz="3200" i="1" dirty="0">
                <a:solidFill>
                  <a:srgbClr val="0206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sz="3200" dirty="0">
                <a:solidFill>
                  <a:srgbClr val="0206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means Ankle, </a:t>
            </a:r>
            <a:r>
              <a:rPr lang="en-US" sz="3200" i="1" dirty="0">
                <a:solidFill>
                  <a:srgbClr val="0206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“Pes”</a:t>
            </a:r>
            <a:r>
              <a:rPr lang="en-US" sz="3200" dirty="0">
                <a:solidFill>
                  <a:srgbClr val="0206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means Foot </a:t>
            </a:r>
            <a:r>
              <a:rPr lang="en-US" sz="3200" i="1" dirty="0">
                <a:solidFill>
                  <a:srgbClr val="0206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3200" i="1" dirty="0" err="1">
                <a:solidFill>
                  <a:srgbClr val="0206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Equinus</a:t>
            </a:r>
            <a:r>
              <a:rPr lang="en-US" sz="3200" i="1" dirty="0">
                <a:solidFill>
                  <a:srgbClr val="0206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sz="3200" dirty="0">
                <a:solidFill>
                  <a:srgbClr val="0206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means foot pointing down (like a horse’s foot)</a:t>
            </a:r>
            <a:r>
              <a:rPr lang="en-US" sz="3200" i="1" dirty="0">
                <a:solidFill>
                  <a:srgbClr val="0206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“Varus”</a:t>
            </a:r>
            <a:r>
              <a:rPr lang="en-US" sz="3200" dirty="0">
                <a:solidFill>
                  <a:srgbClr val="0206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means deviated towards midline</a:t>
            </a:r>
          </a:p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talus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severe plantar flexion, neck medially and plantarly deflected, and head wedge shaped.</a:t>
            </a:r>
          </a:p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Navicular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severely medially displaced, close to the medial malleolus, and articulates with the medial surface of the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head of the talus.</a:t>
            </a: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44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6313"/>
            <a:ext cx="10515600" cy="1325563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1876"/>
            <a:ext cx="10515600" cy="4655087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Intrinsic (genetic) factors 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Genetic heritability of 80% 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32.5% concordance rate among monozygotic twins as compared to 2.9% among dizygotic twins 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major gene effect (inherited in recessive manner) with additional polygenes and environmental factors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Deletion on Chromosome 2 (2q31-33) related to the CASP10 gene.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59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D74A8-839B-4BC0-B799-CA9CB4779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96910"/>
            <a:ext cx="10515600" cy="1168253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Causes cont…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11E4E6-2F3D-4C2F-986A-46573D841E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75582"/>
            <a:ext cx="5181600" cy="4601381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Extrinsic (intrauterine) factors 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Pressure theories: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Oligohydramnios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Abnormal fetal positioning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Unstretched uterus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Placental insufficiency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590474-D1AA-4AAF-8BAD-6498EE7E4F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75582"/>
            <a:ext cx="5181600" cy="4601381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Constriction bands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Toxins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Infective pathogens (enteroviruses)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Drugs (including abortifacients)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Radiation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802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B19AB-893B-4EB5-8F5D-F0374DE63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Conditions associated with CTEV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D8274B-B28E-4E0C-BF5F-253B81437D1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Spinal bifida myelomeningocele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Sacral agenesis</a:t>
            </a:r>
          </a:p>
          <a:p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Arthrogyposis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Congenital myopathy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3CAC49-7A02-46F3-A5FA-FF4A18DE040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Dystrophic dwarfism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Down syndrome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Fetal alcohol syndrome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Constriction band syndrome(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streeter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dysplasia)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363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Activity: Brainstorming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Mention three (3) clinical feature of CongenitalTalipes Equinovarus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295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1210</Words>
  <Application>Microsoft Office PowerPoint</Application>
  <PresentationFormat>Widescreen</PresentationFormat>
  <Paragraphs>175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Calibri Light</vt:lpstr>
      <vt:lpstr>Courier New</vt:lpstr>
      <vt:lpstr>Times New Roman</vt:lpstr>
      <vt:lpstr>Office Theme</vt:lpstr>
      <vt:lpstr>CMT06207 Congenital Talipes Equinovarus(CTEV)/Club Foot&amp;Congenital Hip Dysplasia(CHD)</vt:lpstr>
      <vt:lpstr>Learning objectives</vt:lpstr>
      <vt:lpstr>Activity :Brainstorming</vt:lpstr>
      <vt:lpstr>Introduction</vt:lpstr>
      <vt:lpstr>Introduction cont…</vt:lpstr>
      <vt:lpstr>Causes</vt:lpstr>
      <vt:lpstr>Causes cont…</vt:lpstr>
      <vt:lpstr>Conditions associated with CTEV </vt:lpstr>
      <vt:lpstr>Activity: Brainstorming</vt:lpstr>
      <vt:lpstr>Clinical features</vt:lpstr>
      <vt:lpstr>Clinical feature cont…..</vt:lpstr>
      <vt:lpstr>Differential diagnosis</vt:lpstr>
      <vt:lpstr>Treatment Option</vt:lpstr>
      <vt:lpstr>Treatment options continue</vt:lpstr>
      <vt:lpstr>Conservative  option</vt:lpstr>
      <vt:lpstr>Treatment option</vt:lpstr>
      <vt:lpstr>Surgical Treatment </vt:lpstr>
      <vt:lpstr>Congenital Hip Dysplasia (Development Dysplasia of Hip)(DDH)</vt:lpstr>
      <vt:lpstr>Activity: Brainstorming</vt:lpstr>
      <vt:lpstr>Definition</vt:lpstr>
      <vt:lpstr>Epidemiology</vt:lpstr>
      <vt:lpstr>Activity :brainstorming</vt:lpstr>
      <vt:lpstr>Risk factors for DDH</vt:lpstr>
      <vt:lpstr>Cause</vt:lpstr>
      <vt:lpstr>Activity:Brainstorming</vt:lpstr>
      <vt:lpstr>Clinical feature</vt:lpstr>
      <vt:lpstr>Clinical features</vt:lpstr>
      <vt:lpstr>Treatment</vt:lpstr>
      <vt:lpstr>Treatment cont…</vt:lpstr>
      <vt:lpstr>Key points</vt:lpstr>
      <vt:lpstr>Evaluation</vt:lpstr>
      <vt:lpstr>Reference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CMT06207 Congenital Talipes Equinovarus(CTE) &amp;Congenital Hip Dysplasia(CHD)</dc:title>
  <dc:creator>MAZIKU PC</dc:creator>
  <cp:lastModifiedBy>USER</cp:lastModifiedBy>
  <cp:revision>51</cp:revision>
  <dcterms:created xsi:type="dcterms:W3CDTF">2020-05-01T00:13:14Z</dcterms:created>
  <dcterms:modified xsi:type="dcterms:W3CDTF">2020-05-08T10:03:03Z</dcterms:modified>
</cp:coreProperties>
</file>