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622" r:id="rId2"/>
    <p:sldId id="440" r:id="rId3"/>
    <p:sldId id="614" r:id="rId4"/>
    <p:sldId id="256" r:id="rId5"/>
    <p:sldId id="608" r:id="rId6"/>
    <p:sldId id="607" r:id="rId7"/>
    <p:sldId id="328" r:id="rId8"/>
    <p:sldId id="362" r:id="rId9"/>
    <p:sldId id="609" r:id="rId10"/>
    <p:sldId id="615" r:id="rId11"/>
    <p:sldId id="626" r:id="rId12"/>
    <p:sldId id="631" r:id="rId13"/>
    <p:sldId id="632" r:id="rId14"/>
    <p:sldId id="616" r:id="rId15"/>
    <p:sldId id="505" r:id="rId16"/>
    <p:sldId id="506" r:id="rId17"/>
    <p:sldId id="507" r:id="rId18"/>
    <p:sldId id="628" r:id="rId19"/>
    <p:sldId id="629" r:id="rId20"/>
    <p:sldId id="512" r:id="rId21"/>
    <p:sldId id="513" r:id="rId22"/>
    <p:sldId id="640" r:id="rId23"/>
    <p:sldId id="643" r:id="rId24"/>
    <p:sldId id="642" r:id="rId25"/>
    <p:sldId id="514" r:id="rId26"/>
    <p:sldId id="515" r:id="rId27"/>
    <p:sldId id="517" r:id="rId28"/>
    <p:sldId id="361" r:id="rId29"/>
    <p:sldId id="518" r:id="rId30"/>
    <p:sldId id="644" r:id="rId31"/>
    <p:sldId id="633" r:id="rId32"/>
    <p:sldId id="542" r:id="rId33"/>
    <p:sldId id="521" r:id="rId34"/>
    <p:sldId id="525" r:id="rId35"/>
    <p:sldId id="543" r:id="rId36"/>
    <p:sldId id="529" r:id="rId37"/>
    <p:sldId id="531" r:id="rId38"/>
    <p:sldId id="639" r:id="rId39"/>
    <p:sldId id="638" r:id="rId40"/>
    <p:sldId id="530" r:id="rId41"/>
    <p:sldId id="646" r:id="rId42"/>
    <p:sldId id="645" r:id="rId43"/>
    <p:sldId id="544" r:id="rId44"/>
    <p:sldId id="534" r:id="rId45"/>
    <p:sldId id="535" r:id="rId46"/>
  </p:sldIdLst>
  <p:sldSz cx="9144000" cy="6858000" type="screen4x3"/>
  <p:notesSz cx="674211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73C7"/>
    <a:srgbClr val="2662AF"/>
    <a:srgbClr val="2EA234"/>
    <a:srgbClr val="1E4C86"/>
    <a:srgbClr val="FFFF99"/>
    <a:srgbClr val="FFFF66"/>
    <a:srgbClr val="C554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32" autoAdjust="0"/>
  </p:normalViewPr>
  <p:slideViewPr>
    <p:cSldViewPr snapToGrid="0" snapToObjects="1">
      <p:cViewPr varScale="1">
        <p:scale>
          <a:sx n="56" d="100"/>
          <a:sy n="56" d="100"/>
        </p:scale>
        <p:origin x="-17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8" d="100"/>
          <a:sy n="48" d="100"/>
        </p:scale>
        <p:origin x="-2952" y="-120"/>
      </p:cViewPr>
      <p:guideLst>
        <p:guide orient="horz" pos="3109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D4E85-AA5A-434A-BE17-51AC4B23EB76}" type="datetimeFigureOut">
              <a:rPr lang="fr-FR" smtClean="0"/>
              <a:pPr/>
              <a:t>08/07/2018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89C1D-A615-401B-85EF-E8FF86162C3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89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D005C-658A-409E-A3AB-7972827B180D}" type="datetimeFigureOut">
              <a:rPr lang="en-GB" smtClean="0"/>
              <a:pPr/>
              <a:t>08/07/2018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D6C44-C230-4E87-BA27-1F319B629B00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133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b="1" dirty="0" smtClean="0">
                <a:solidFill>
                  <a:schemeClr val="tx1"/>
                </a:solidFill>
              </a:rPr>
              <a:t>التعليمة:</a:t>
            </a:r>
            <a:r>
              <a:rPr lang="ar-DZ" sz="1200" b="1" dirty="0" smtClean="0">
                <a:solidFill>
                  <a:schemeClr val="tx1"/>
                </a:solidFill>
              </a:rPr>
              <a:t>أرفق كلّ عبارة في القصاصة بالمصطلح</a:t>
            </a:r>
            <a:r>
              <a:rPr lang="ar-DZ" sz="1200" b="1" baseline="0" dirty="0" smtClean="0">
                <a:solidFill>
                  <a:schemeClr val="tx1"/>
                </a:solidFill>
              </a:rPr>
              <a:t> المناسب لها.إستراتيجية جيكسو</a:t>
            </a:r>
          </a:p>
          <a:p>
            <a:pPr algn="r" rtl="1"/>
            <a:r>
              <a:rPr lang="ar-DZ" sz="1200" b="1" baseline="0" dirty="0" smtClean="0">
                <a:solidFill>
                  <a:schemeClr val="tx1"/>
                </a:solidFill>
              </a:rPr>
              <a:t>15د</a:t>
            </a:r>
            <a:endParaRPr lang="fr-FR" b="1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7713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إستراتيجية :عمل الأقران</a:t>
            </a:r>
            <a:r>
              <a:rPr lang="fr-FR" dirty="0" smtClean="0"/>
              <a:t>peer work</a:t>
            </a:r>
            <a:r>
              <a:rPr lang="fr-FR" baseline="0" dirty="0" smtClean="0"/>
              <a:t> </a:t>
            </a:r>
            <a:endParaRPr lang="ar-DZ" baseline="0" dirty="0" smtClean="0"/>
          </a:p>
          <a:p>
            <a:pPr algn="r" rtl="1"/>
            <a:r>
              <a:rPr lang="ar-DZ" baseline="0" dirty="0" smtClean="0"/>
              <a:t>15د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9740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النّشاط: فردي / زوجي / تشاركي لمدة: 30د</a:t>
            </a:r>
          </a:p>
          <a:p>
            <a:pPr algn="r" rtl="1"/>
            <a:r>
              <a:rPr lang="ar-DZ" dirty="0" smtClean="0"/>
              <a:t>يوزّع المدرّب على المتكونين سندا مكتوبا لمقدّمة المنهاج ( 2016 )، </a:t>
            </a:r>
          </a:p>
          <a:p>
            <a:pPr algn="r" rtl="1"/>
            <a:r>
              <a:rPr lang="ar-DZ" dirty="0" smtClean="0"/>
              <a:t>المهمّة:يطلب من المتكونين استخراج المصطلحات المفتاحية الخاصّة بمفهوم المقاربة بالكفاءات</a:t>
            </a:r>
          </a:p>
          <a:p>
            <a:pPr algn="r" rtl="1"/>
            <a:r>
              <a:rPr lang="ar-DZ" dirty="0" smtClean="0"/>
              <a:t>العودة إلى صفحات المنهاج الطور (</a:t>
            </a:r>
            <a:r>
              <a:rPr lang="ar-DZ" baseline="0" dirty="0" smtClean="0"/>
              <a:t> يوزع المدرب على </a:t>
            </a:r>
            <a:r>
              <a:rPr lang="ar-DZ" dirty="0" smtClean="0"/>
              <a:t>المتكونين </a:t>
            </a:r>
            <a:r>
              <a:rPr lang="ar-DZ" baseline="0" dirty="0" smtClean="0"/>
              <a:t>سندا يتعلق بمنهاج المرحلة التعليمية و مادة علوم </a:t>
            </a:r>
            <a:r>
              <a:rPr lang="ar-DZ" baseline="0" dirty="0" err="1" smtClean="0"/>
              <a:t>الطبيعةو</a:t>
            </a:r>
            <a:r>
              <a:rPr lang="ar-DZ" baseline="0" dirty="0" smtClean="0"/>
              <a:t> الحياة)</a:t>
            </a:r>
          </a:p>
          <a:p>
            <a:pPr algn="r" rtl="1"/>
            <a:r>
              <a:rPr lang="ar-DZ" baseline="0" dirty="0" smtClean="0"/>
              <a:t>، </a:t>
            </a:r>
            <a:r>
              <a:rPr lang="ar-DZ" b="0" dirty="0" smtClean="0"/>
              <a:t>متوسط.</a:t>
            </a:r>
            <a:r>
              <a:rPr lang="ar-DZ" baseline="0" dirty="0" smtClean="0"/>
              <a:t>)</a:t>
            </a:r>
            <a:endParaRPr lang="en-GB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97409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يتأمل المتكونون في مكتسباتهم</a:t>
            </a:r>
            <a:r>
              <a:rPr lang="ar-DZ" baseline="0" dirty="0" smtClean="0"/>
              <a:t> اليوميّة ( نشاط فردي لمدّة 15د ) </a:t>
            </a:r>
          </a:p>
          <a:p>
            <a:pPr algn="r" rtl="1"/>
            <a:r>
              <a:rPr lang="ar-DZ" baseline="0" dirty="0" smtClean="0"/>
              <a:t>تدوين الملاحظات على جدول الشريحة 09</a:t>
            </a:r>
            <a:r>
              <a:rPr lang="fr-FR" b="1" baseline="0" dirty="0" smtClean="0"/>
              <a:t>(</a:t>
            </a:r>
            <a:r>
              <a:rPr lang="fr-FR" b="1" baseline="0" dirty="0" err="1" smtClean="0"/>
              <a:t>kwl</a:t>
            </a:r>
            <a:r>
              <a:rPr lang="fr-FR" b="1" baseline="0" dirty="0" smtClean="0"/>
              <a:t> )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ملاحظة 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يضع المؤطر بين يدي المتكونين  4 أنماط للوضعيات ويطلب منه فرزها في 4 صناديق معنونة بأنواع الوضعيات ( وضعية انطلاقية الأم– وضعية إرساء موارد – </a:t>
            </a:r>
          </a:p>
          <a:p>
            <a:pPr algn="r" rtl="1"/>
            <a:r>
              <a:rPr lang="ar-DZ" dirty="0" smtClean="0"/>
              <a:t>وضعية تعلم الإدماج– وضعية تقويم )، </a:t>
            </a:r>
          </a:p>
          <a:p>
            <a:pPr algn="r" rtl="1"/>
            <a:r>
              <a:rPr lang="ar-DZ" dirty="0" smtClean="0"/>
              <a:t>ملاحظة للثانوي والمتوسط : اخذ بعين الاعتبار خصوصية المرحلة التعليمية ومادة التخصص .15د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32909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يضع المؤطر بين يدي المتكونين</a:t>
            </a:r>
            <a:r>
              <a:rPr lang="ar-DZ" baseline="0" dirty="0" smtClean="0"/>
              <a:t> مخططا سنويا لبناء التعلمات لمستوى دراسي معين</a:t>
            </a:r>
            <a:r>
              <a:rPr lang="ar-DZ" dirty="0" smtClean="0"/>
              <a:t>. ومن خلال اطلاعهم</a:t>
            </a:r>
            <a:r>
              <a:rPr lang="ar-DZ" baseline="0" dirty="0" smtClean="0"/>
              <a:t> على عدد من المقاطع البيداغوجية المدرجة فيه يحاولون انجاز</a:t>
            </a:r>
            <a:r>
              <a:rPr lang="fr-FR" baseline="0" dirty="0" smtClean="0"/>
              <a:t> </a:t>
            </a:r>
            <a:r>
              <a:rPr lang="ar-DZ" baseline="0" dirty="0" smtClean="0"/>
              <a:t>المهمة المطلوبة.10د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3290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dirty="0" smtClean="0"/>
              <a:t> مدّة النّشاط:</a:t>
            </a:r>
            <a:r>
              <a:rPr lang="ar-DZ" b="1" baseline="0" dirty="0" smtClean="0"/>
              <a:t> 45د، شرح الإستراتيجية يتم العمل على أوراق كبيرة </a:t>
            </a:r>
            <a:r>
              <a:rPr lang="ar-DZ" b="1" baseline="0" dirty="0" err="1" smtClean="0"/>
              <a:t>و</a:t>
            </a:r>
            <a:r>
              <a:rPr lang="ar-DZ" b="1" baseline="0" dirty="0" smtClean="0"/>
              <a:t> عند الإنهاء يبقى عضو من الفوج لشرح العمل للوافدين من الأفواج الأخرى و يتجول   بقية الأعضاء في المعارض الأخرى كمرحلة أولى ثم عرض الإنتاج على الجميع .</a:t>
            </a:r>
          </a:p>
          <a:p>
            <a:pPr algn="r" rtl="1"/>
            <a:r>
              <a:rPr lang="ar-D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استغلال الوثائق المختلفة ( المخطط السنوي للتعلمات ، الوثيقة المرافقة ، الدّليل ،الكتاب المدرسي ،) لإنتاج وضعيات متنوعة </a:t>
            </a:r>
          </a:p>
          <a:p>
            <a:pPr algn="r" rtl="1"/>
            <a:r>
              <a:rPr lang="ar-D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كلّ فوج ينتج وضعية مختلفة </a:t>
            </a:r>
          </a:p>
          <a:p>
            <a:pPr algn="r" rtl="1"/>
            <a:endParaRPr lang="fr-FR" sz="1200" b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r" rtl="1"/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r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aseline="0" dirty="0" smtClean="0"/>
              <a:t>تقديم شرح لكلمة توقعات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3879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ar-DZ" b="1" dirty="0" smtClean="0"/>
              <a:t>مدّة النّشاط:40د</a:t>
            </a:r>
            <a:endParaRPr lang="ar-DZ" b="1" baseline="0" dirty="0" smtClean="0"/>
          </a:p>
          <a:p>
            <a:pPr algn="r" rtl="1"/>
            <a:r>
              <a:rPr lang="ar-DZ" b="1" baseline="0" dirty="0" smtClean="0"/>
              <a:t>يركز المؤطر على إبراز خصوصية كل وضعيّة ، ينجز المتكونون ملخّصًا على أوراق كبيرة ، ويعرضونها على جدران القسم</a:t>
            </a:r>
          </a:p>
          <a:p>
            <a:pPr algn="r" rtl="1"/>
            <a:r>
              <a:rPr lang="ar-DZ" b="1" baseline="0" dirty="0" smtClean="0"/>
              <a:t>دعم الشريحة بتعاليق إضافية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dirty="0" smtClean="0"/>
              <a:t>مدة النّشاط : 120د</a:t>
            </a:r>
          </a:p>
          <a:p>
            <a:pPr algn="r" rtl="1"/>
            <a:endParaRPr lang="ar-DZ" b="1" dirty="0" smtClean="0"/>
          </a:p>
          <a:p>
            <a:pPr algn="r" rtl="1"/>
            <a:r>
              <a:rPr lang="ar-DZ" b="1" dirty="0" smtClean="0"/>
              <a:t>شرح</a:t>
            </a:r>
            <a:r>
              <a:rPr lang="ar-DZ" b="1" baseline="0" dirty="0" smtClean="0"/>
              <a:t> الإستراتيجية في دليل الإستراتيجيات</a:t>
            </a:r>
            <a:endParaRPr lang="ar-DZ" b="1" dirty="0" smtClean="0"/>
          </a:p>
          <a:p>
            <a:pPr algn="r" rtl="1"/>
            <a:r>
              <a:rPr lang="ar-DZ" dirty="0" smtClean="0"/>
              <a:t>يتعرف</a:t>
            </a:r>
            <a:r>
              <a:rPr lang="ar-DZ" baseline="0" dirty="0" smtClean="0"/>
              <a:t> على مختلف طرائق التدريس وإستراتيجيات التدريس الحديثة وعلى الظروف والمراحل التي تتحكم في اختيار المناسب منها(الفروق الفردية وأنماط التعلم وأيضا نوع الوسائل التعليمية).</a:t>
            </a:r>
          </a:p>
          <a:p>
            <a:pPr algn="r" rtl="1"/>
            <a:r>
              <a:rPr lang="ar-DZ" baseline="0" dirty="0" smtClean="0"/>
              <a:t>يدرك بأن المعلم الناجح هو الذي يؤدي مهنته بأقل جهد وفي أقل وقت لأنه يحسن اختيار </a:t>
            </a:r>
            <a:r>
              <a:rPr lang="ar-DZ" baseline="0" dirty="0" err="1" smtClean="0"/>
              <a:t>إسترتتجيات</a:t>
            </a:r>
            <a:r>
              <a:rPr lang="ar-DZ" baseline="0" dirty="0" smtClean="0"/>
              <a:t> وطريق التدريس المناسبة لقسمه.</a:t>
            </a:r>
          </a:p>
          <a:p>
            <a:pPr algn="r" rtl="1"/>
            <a:r>
              <a:rPr lang="ar-DZ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5774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مدخل توضيحي</a:t>
            </a:r>
            <a:r>
              <a:rPr lang="ar-DZ" baseline="0" dirty="0" smtClean="0"/>
              <a:t> لعمل اليوم </a:t>
            </a:r>
          </a:p>
          <a:p>
            <a:pPr algn="r" rtl="1"/>
            <a:r>
              <a:rPr lang="ar-DZ" baseline="0" dirty="0" smtClean="0"/>
              <a:t>على المؤطر أن يفسح المجال للمتكونين باستحضار مختلف العناصر الأساسية ( الوثائق، الوسائل التعليمية، المراحل ...........)   ووضع الخطوط العريضة لبناء مذكرة بيداغوجية.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مدة النّشاط : 30 </a:t>
            </a:r>
            <a:r>
              <a:rPr lang="ar-DZ" dirty="0" err="1" smtClean="0"/>
              <a:t>د</a:t>
            </a:r>
            <a:endParaRPr lang="ar-DZ" dirty="0" smtClean="0"/>
          </a:p>
          <a:p>
            <a:pPr algn="r" rtl="1"/>
            <a:r>
              <a:rPr lang="ar-DZ" dirty="0" smtClean="0"/>
              <a:t>التعليمة :ما هي</a:t>
            </a:r>
            <a:r>
              <a:rPr lang="ar-DZ" baseline="0" dirty="0" smtClean="0"/>
              <a:t> الأسئلة الضرورية التي تساعد في التّخطيط لحصّة تعليمية /تعلمية </a:t>
            </a:r>
            <a:endParaRPr lang="ar-DZ" dirty="0" smtClean="0"/>
          </a:p>
          <a:p>
            <a:pPr algn="r" rtl="1"/>
            <a:r>
              <a:rPr lang="ar-DZ" dirty="0" smtClean="0"/>
              <a:t>شرح</a:t>
            </a:r>
            <a:r>
              <a:rPr lang="ar-DZ" baseline="0" dirty="0" smtClean="0"/>
              <a:t> الإستراتيجية في دليل الإستراتيجيات</a:t>
            </a:r>
            <a:endParaRPr lang="ar-DZ" dirty="0" smtClean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447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aseline="0" dirty="0" smtClean="0"/>
              <a:t> (إستراتجية العصف الذهني)</a:t>
            </a:r>
          </a:p>
          <a:p>
            <a:pPr algn="r" rtl="1"/>
            <a:r>
              <a:rPr lang="ar-DZ" baseline="0" dirty="0" smtClean="0"/>
              <a:t> مدة النشاط:30د</a:t>
            </a:r>
          </a:p>
          <a:p>
            <a:pPr algn="r" rt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إستراتيجية العصف الذهني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التعليمة: عبر عن الصورة 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مدة النشاط: 20د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الإجابة عن تلك</a:t>
            </a:r>
            <a:r>
              <a:rPr lang="ar-DZ" baseline="0" dirty="0" smtClean="0"/>
              <a:t> الأسئلة(من أدرس؟ كيف أدرس؟ ماذا أدرس؟....) ترسم لي خريطة طريق . وبالتالي التفكير في الموارد الواجب تجنيدها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5054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إستراتيجية</a:t>
            </a:r>
            <a:r>
              <a:rPr lang="ar-DZ" baseline="0" dirty="0" smtClean="0"/>
              <a:t> </a:t>
            </a:r>
            <a:r>
              <a:rPr lang="fr-FR" baseline="0" dirty="0" smtClean="0"/>
              <a:t>T P S </a:t>
            </a:r>
            <a:endParaRPr lang="ar-DZ" baseline="0" dirty="0" smtClean="0"/>
          </a:p>
          <a:p>
            <a:pPr algn="r" rtl="1"/>
            <a:r>
              <a:rPr lang="ar-DZ" baseline="0" dirty="0" smtClean="0"/>
              <a:t>مدة النشاط: 20د</a:t>
            </a:r>
            <a:endParaRPr lang="fr-FR" baseline="0" dirty="0" smtClean="0"/>
          </a:p>
          <a:p>
            <a:pPr algn="r" rtl="1"/>
            <a:r>
              <a:rPr lang="ar-DZ" baseline="0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مدة النشاط:20د</a:t>
            </a:r>
          </a:p>
          <a:p>
            <a:pPr algn="r" rtl="1"/>
            <a:r>
              <a:rPr lang="ar-DZ" dirty="0" smtClean="0"/>
              <a:t>هذه</a:t>
            </a:r>
            <a:r>
              <a:rPr lang="ar-DZ" baseline="0" dirty="0" smtClean="0"/>
              <a:t> عبارة عن هيكلة مذكرة بيداغوجية الهدف منها تحديد نقاط القوة ونقاط الضعف (الصعوبات) التي اعترضت المتكونين أثناء التحضير والبناء.</a:t>
            </a:r>
          </a:p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مدة النشاط : 10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دقائ</a:t>
            </a:r>
            <a:r>
              <a:rPr lang="ar-D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ق ( كسر </a:t>
            </a:r>
            <a:r>
              <a:rPr lang="ar-DZ" sz="1200" b="1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الجليد )  </a:t>
            </a:r>
            <a:r>
              <a:rPr lang="ar-D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بإمكان المكون اختيار أي </a:t>
            </a:r>
            <a:r>
              <a:rPr lang="ar-DZ" sz="1200" b="1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نشاط آخر</a:t>
            </a:r>
            <a:endParaRPr lang="en-GB" dirty="0" smtClean="0"/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في المرحلة الأولى: 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المشاركون  يعرفون أنفسهم عن طريق رسم زهرة تتكون من قرص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و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أربعة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بتلات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وساق فيه ورقة، 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بتتبعهم لخطوات يمليها عليهم المكون كالتالي:  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1- ارسم حيزا واكتب بداخله اغلي أمنية تتمناها.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2- بعد ذلك ارسم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بتلة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واكتب بداخلها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شيئ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واحد تريد فعله في حياتك.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3- ارسم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بتلة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ثانية اكتب بداخلها  مثل ،عبرة ، حكمة تؤمن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بها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4- </a:t>
            </a:r>
            <a:r>
              <a:rPr lang="ar-SA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في </a:t>
            </a:r>
            <a:r>
              <a:rPr lang="ar-SA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البتلة</a:t>
            </a:r>
            <a:r>
              <a:rPr lang="ar-SA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الثالثة اكتب صعوبة واحدة تعاني منها في ممارساتك المهنية.</a:t>
            </a:r>
            <a:r>
              <a:rPr lang="fr-FR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5- في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البتلة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الرابعة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و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الاخيرة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اكتب المكان الذي تود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ان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تكون فيه في هذا الوقت.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6- أخيرا ارسم ساق الزهرة وضع فيه ورقة كبيرة واكتب بداخلها ما تريد </a:t>
            </a:r>
            <a:r>
              <a:rPr lang="ar-SA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ان</a:t>
            </a:r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تعرفه من خلال هذا التكوين.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في المرحلة الثانية: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يطلب المدرب من الأساتذة البحث مع زملائهم من نفس الفوج عن الزميل الذي يشاركه في اكبر عدد من النقاط.( البحث عن النقاط المشتركة فيما بينهم ).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في نفس الوقت المدرب يمر بين الأفواج ويسجل الصعوبات الأساتذة في ممارساتهم المهنية (السؤال الرابع) وحاجياتهم وما يريدون معرفته من هذا التكوين.</a:t>
            </a:r>
            <a:endParaRPr lang="fr-F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1"/>
            <a:r>
              <a:rPr lang="ar-SA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/>
          <a:lstStyle/>
          <a:p>
            <a:fld id="{405D6C44-C230-4E87-BA27-1F319B629B00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aseline="0" dirty="0" smtClean="0"/>
              <a:t>مدة النشاط:90 </a:t>
            </a:r>
            <a:r>
              <a:rPr lang="ar-DZ" baseline="0" dirty="0" err="1" smtClean="0"/>
              <a:t>د</a:t>
            </a:r>
            <a:endParaRPr lang="ar-DZ" baseline="0" dirty="0" smtClean="0"/>
          </a:p>
          <a:p>
            <a:pPr algn="r" rtl="1"/>
            <a:r>
              <a:rPr lang="ar-DZ" dirty="0" smtClean="0"/>
              <a:t>يطلب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المؤطر</a:t>
            </a:r>
            <a:r>
              <a:rPr lang="ar-DZ" baseline="0" dirty="0" smtClean="0"/>
              <a:t> من المتكونين إنجاز مذكرة </a:t>
            </a:r>
            <a:r>
              <a:rPr lang="ar-DZ" baseline="0" dirty="0" err="1" smtClean="0"/>
              <a:t>بيداغوجية</a:t>
            </a:r>
            <a:r>
              <a:rPr lang="ar-DZ" baseline="0" dirty="0" smtClean="0"/>
              <a:t> باستعمال </a:t>
            </a:r>
            <a:r>
              <a:rPr lang="ar-DZ" baseline="0" dirty="0" err="1" smtClean="0"/>
              <a:t>الأسناد</a:t>
            </a:r>
            <a:r>
              <a:rPr lang="ar-DZ" baseline="0" dirty="0" smtClean="0"/>
              <a:t> (المنهاج، المخططات السنوية، الوثيقة المرافقة، دليل الكتاب، الكتاب المدرسي.....) + التفاعلات</a:t>
            </a:r>
          </a:p>
          <a:p>
            <a:pPr algn="r" rtl="1"/>
            <a:r>
              <a:rPr lang="ar-DZ" baseline="0" dirty="0" smtClean="0"/>
              <a:t>الهدف من ذلك تدريب المتكونين على بناء مذكرة </a:t>
            </a:r>
            <a:r>
              <a:rPr lang="ar-DZ" baseline="0" dirty="0" err="1" smtClean="0"/>
              <a:t>بيداغوجية</a:t>
            </a:r>
            <a:r>
              <a:rPr lang="ar-DZ" baseline="0" dirty="0" smtClean="0"/>
              <a:t> وفق ما هو مطلوب.</a:t>
            </a:r>
          </a:p>
          <a:p>
            <a:pPr algn="r" rtl="1"/>
            <a:r>
              <a:rPr lang="ar-DZ" b="1" baseline="0" dirty="0" smtClean="0"/>
              <a:t>تطبيق إستراتيجية </a:t>
            </a:r>
            <a:r>
              <a:rPr lang="ar-DZ" b="1" baseline="0" dirty="0" err="1" smtClean="0"/>
              <a:t>جيسكو</a:t>
            </a:r>
            <a:r>
              <a:rPr lang="ar-DZ" b="1" baseline="0" dirty="0" smtClean="0"/>
              <a:t>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pPr algn="r" rtl="1"/>
            <a:r>
              <a:rPr lang="ar-DZ" dirty="0" smtClean="0"/>
              <a:t>مدة النشاط:30د</a:t>
            </a:r>
          </a:p>
          <a:p>
            <a:pPr algn="r" rtl="1"/>
            <a:r>
              <a:rPr lang="ar-DZ" dirty="0" smtClean="0"/>
              <a:t>التفكير الفردي، ثم يشارك </a:t>
            </a:r>
            <a:r>
              <a:rPr lang="ar-DZ" baseline="0" dirty="0" smtClean="0"/>
              <a:t>الآخرين بفكرتين قام باستخدامهما، أو فكرتين سيقوم بالتّخطيط لهما مستقبلا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4904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r>
              <a:rPr lang="ar-DZ" dirty="0" smtClean="0"/>
              <a:t>إستراتيجية</a:t>
            </a:r>
            <a:r>
              <a:rPr lang="ar-DZ" baseline="0" dirty="0" smtClean="0"/>
              <a:t> لعب الأدوار </a:t>
            </a:r>
            <a:endParaRPr lang="en-US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مدّة النّشاط</a:t>
            </a:r>
            <a:r>
              <a:rPr lang="ar-DZ" baseline="0" dirty="0" smtClean="0"/>
              <a:t> : 60د*2=120د</a:t>
            </a:r>
          </a:p>
          <a:p>
            <a:pPr algn="r" rtl="1"/>
            <a:r>
              <a:rPr lang="ar-DZ" baseline="0" dirty="0" smtClean="0"/>
              <a:t>تعطي هذه الإستراتيجية فرصة للمتكونين لترجمة مخططاتهم إلى سيناريوهات محتملة لحصّة دراسية ، مع التّركيز على العناصر الأساسية التي تقوم عليها وما يجري فيها من تفاعلات ( الأسئلة الأربعة )</a:t>
            </a:r>
          </a:p>
          <a:p>
            <a:pPr algn="r" rtl="1"/>
            <a:r>
              <a:rPr lang="ar-DZ" dirty="0" smtClean="0"/>
              <a:t>التنفيذ يكون لحصتين تعليميتين بهدف</a:t>
            </a:r>
            <a:r>
              <a:rPr lang="ar-DZ" baseline="0" dirty="0" smtClean="0"/>
              <a:t> تنويع الاستراتيجيات والطرائق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D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مدة النشاط:</a:t>
            </a:r>
            <a:r>
              <a:rPr lang="ar-DZ" baseline="0" dirty="0" smtClean="0"/>
              <a:t> 90</a:t>
            </a:r>
            <a:r>
              <a:rPr lang="ar-DZ" dirty="0" smtClean="0"/>
              <a:t>د(ترافق عملية التنفيذ أو النشاط رقم 09)</a:t>
            </a:r>
          </a:p>
          <a:p>
            <a:pPr algn="r" rtl="1"/>
            <a:r>
              <a:rPr lang="ar-DZ" dirty="0" smtClean="0"/>
              <a:t>عمل ثنائي</a:t>
            </a:r>
            <a:r>
              <a:rPr lang="ar-DZ" baseline="0" dirty="0" smtClean="0"/>
              <a:t> </a:t>
            </a:r>
            <a:r>
              <a:rPr lang="fr-FR" dirty="0" smtClean="0"/>
              <a:t> (pair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)</a:t>
            </a:r>
            <a:r>
              <a:rPr lang="ar-DZ" baseline="0" dirty="0" smtClean="0"/>
              <a:t>ويمكن فردي</a:t>
            </a:r>
          </a:p>
          <a:p>
            <a:pPr algn="r" rtl="1"/>
            <a:r>
              <a:rPr lang="ar-DZ" dirty="0" smtClean="0"/>
              <a:t>التعليمات:1)</a:t>
            </a:r>
            <a:r>
              <a:rPr lang="ar-DZ" baseline="0" dirty="0" smtClean="0"/>
              <a:t> </a:t>
            </a:r>
            <a:r>
              <a:rPr lang="ar-DZ" baseline="0" dirty="0" err="1" smtClean="0"/>
              <a:t>إ</a:t>
            </a:r>
            <a:r>
              <a:rPr lang="ar-DZ" dirty="0" err="1" smtClean="0"/>
              <a:t>ملأ</a:t>
            </a:r>
            <a:r>
              <a:rPr lang="ar-DZ" dirty="0" smtClean="0"/>
              <a:t> الوثيقة المقدمة </a:t>
            </a:r>
            <a:r>
              <a:rPr lang="ar-DZ" dirty="0" err="1" smtClean="0"/>
              <a:t>لك</a:t>
            </a:r>
            <a:r>
              <a:rPr lang="ar-DZ" dirty="0" smtClean="0"/>
              <a:t>. انطلاقا من</a:t>
            </a:r>
            <a:r>
              <a:rPr lang="ar-DZ" baseline="0" dirty="0" smtClean="0"/>
              <a:t> جمع ملاحظاتك الميدانية(مطالبة المتكونين بالتركيز أثناء تقديم الدرس من طرف زملائهم ).</a:t>
            </a:r>
          </a:p>
          <a:p>
            <a:pPr algn="r" rtl="1"/>
            <a:r>
              <a:rPr lang="ar-DZ" baseline="0" dirty="0" smtClean="0"/>
              <a:t>              2) أحصر نقاط القوة ونقاط الضعف التي حدثت أثناء العملية التعليمية </a:t>
            </a:r>
            <a:r>
              <a:rPr lang="ar-DZ" baseline="0" dirty="0" err="1" smtClean="0"/>
              <a:t>التعلمية</a:t>
            </a:r>
            <a:r>
              <a:rPr lang="ar-DZ" baseline="0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72050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مدة النشاط: 15د</a:t>
            </a:r>
          </a:p>
          <a:p>
            <a:pPr algn="r" rt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مدخل وترحيب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مدة النشاط:10د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 smtClean="0"/>
              <a:t>العصف الذهني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72571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DZ" dirty="0" smtClean="0"/>
              <a:t>مدة النشاط:</a:t>
            </a:r>
            <a:r>
              <a:rPr lang="ar-DZ" baseline="0" dirty="0" smtClean="0"/>
              <a:t> 15د</a:t>
            </a:r>
          </a:p>
          <a:p>
            <a:pPr algn="r" rtl="1"/>
            <a:r>
              <a:rPr lang="ar-DZ" baseline="0" dirty="0" smtClean="0"/>
              <a:t>استعمال جدول</a:t>
            </a:r>
            <a:r>
              <a:rPr lang="fr-FR" baseline="0" dirty="0" smtClean="0"/>
              <a:t> KWL </a:t>
            </a:r>
            <a:r>
              <a:rPr lang="ar-DZ" baseline="0" dirty="0" smtClean="0"/>
              <a:t>.ومن خلال ذلك يتم الوقوف عند الثغرات والصعوبات التي اعترضت العملية التعليمية التعلمية (التغذية الراجعة).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altLang="en-US" sz="1200" dirty="0" smtClean="0"/>
              <a:t>مدة النشاط: 60د</a:t>
            </a:r>
          </a:p>
          <a:p>
            <a:pPr algn="r" rtl="1"/>
            <a:r>
              <a:rPr lang="ar-DZ" altLang="en-US" sz="1200" dirty="0" smtClean="0"/>
              <a:t>التعليمة: ما الذي سار بشكل جيّد؟وما هي الصعوبات التي واجهتها؟</a:t>
            </a:r>
            <a:r>
              <a:rPr lang="en-US" altLang="en-US" sz="1200" dirty="0" smtClean="0"/>
              <a:t> </a:t>
            </a:r>
            <a:endParaRPr lang="ar-DZ" altLang="en-US" sz="1200" dirty="0" smtClean="0"/>
          </a:p>
          <a:p>
            <a:pPr algn="r" rtl="1"/>
            <a:r>
              <a:rPr lang="ar-DZ" sz="1200" dirty="0" smtClean="0"/>
              <a:t>يطلب من</a:t>
            </a:r>
            <a:r>
              <a:rPr lang="ar-DZ" sz="1200" baseline="0" dirty="0" smtClean="0"/>
              <a:t> متكون أخر تنفيذ الدرس بعد التعديل والمعالجة.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dirty="0" smtClean="0"/>
              <a:t>مدّة</a:t>
            </a:r>
            <a:r>
              <a:rPr lang="ar-DZ" b="1" baseline="0" dirty="0" smtClean="0"/>
              <a:t> النّشاط : 30 </a:t>
            </a:r>
            <a:r>
              <a:rPr lang="ar-DZ" b="1" baseline="0" dirty="0" err="1" smtClean="0"/>
              <a:t>د</a:t>
            </a:r>
            <a:endParaRPr lang="ar-DZ" b="1" baseline="0" dirty="0" smtClean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baseline="0" dirty="0" smtClean="0"/>
              <a:t>عرض عام عن التّغذية الراجعة كإستراتيجية للتعلم ويتوصل إلى أن التغذية الراجعة  :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EG" altLang="en-US" sz="1200" dirty="0" smtClean="0"/>
              <a:t>تشجِّع تحفيز المُعلِّمين فيما يخص التعليم والتدريس.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EG" altLang="en-US" sz="1200" dirty="0" smtClean="0"/>
              <a:t>اجمع ملاحظاتك عن التحدُّث حول التعليم والتدريس.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EG" altLang="en-US" sz="1200" dirty="0" smtClean="0"/>
              <a:t>اجمع ملاحظاتك عن تقييم مُمارسته/مُمارساتها الخاصة والتخطيط للخطوات التالية. 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EG" altLang="en-US" sz="1200" dirty="0" smtClean="0"/>
              <a:t>ابتعِد عن سلبيَّات ما سبق.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EG" altLang="en-US" sz="1200" dirty="0" smtClean="0"/>
              <a:t>ركِّز على التعليم بموضوعيَّة، وليس على "ما تفعله بصورٍة خاطئة ......"</a:t>
            </a:r>
            <a:endParaRPr lang="en-GB" altLang="en-US" sz="1200" dirty="0" smtClean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73779-52A2-024F-8F90-643E95E8DBB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618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dirty="0" smtClean="0"/>
              <a:t>مدّة</a:t>
            </a:r>
            <a:r>
              <a:rPr lang="ar-DZ" b="1" baseline="0" dirty="0" smtClean="0"/>
              <a:t> النّشاط: 30د ، 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dirty="0" smtClean="0"/>
              <a:t>يثبت المدرّب خيطًا على طول قاعة</a:t>
            </a:r>
            <a:r>
              <a:rPr lang="ar-DZ" b="1" baseline="0" dirty="0" smtClean="0"/>
              <a:t> الدّرس، ويضع عليه أربع بطاقات كتب عليها ( جيد جدًّا ، جيّد ، متوسّط ، </a:t>
            </a:r>
            <a:r>
              <a:rPr lang="ar-DZ" b="1" baseline="0" dirty="0" err="1" smtClean="0"/>
              <a:t>ت</a:t>
            </a:r>
            <a:r>
              <a:rPr lang="ar-DZ" b="1" baseline="0" dirty="0" smtClean="0"/>
              <a:t>. المتوسّط 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baseline="0" dirty="0" smtClean="0"/>
              <a:t>يطلب من المتدرّبين اختيار مواقعهم من البطاقات على الخطّ ، حسب درجة استيعابهم للمفاهيم المقدّمة خلال الأسبوع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b="1" baseline="0" dirty="0" smtClean="0"/>
              <a:t>استغلال مقياس التحصيل في دعم  المكتسبات باعتماد تعلم مع </a:t>
            </a:r>
            <a:r>
              <a:rPr lang="ar-DZ" b="1" baseline="0" dirty="0" err="1" smtClean="0"/>
              <a:t>الاقران</a:t>
            </a:r>
            <a:r>
              <a:rPr lang="ar-DZ" b="1" baseline="0" dirty="0" smtClean="0"/>
              <a:t> 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73779-52A2-024F-8F90-643E95E8DBB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6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dirty="0" smtClean="0"/>
              <a:t> لا تعطيني سمكة ولكن علمني كيف أصطادها . (مثل صيني)</a:t>
            </a:r>
          </a:p>
          <a:p>
            <a:pPr algn="r" rt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500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DZ" b="1" u="none" dirty="0" smtClean="0"/>
              <a:t>مدّة النّشاط : 15د </a:t>
            </a:r>
          </a:p>
          <a:p>
            <a:pPr algn="r" rtl="1"/>
            <a:r>
              <a:rPr lang="ar-DZ" b="1" u="none" dirty="0" smtClean="0"/>
              <a:t>ملء</a:t>
            </a:r>
            <a:r>
              <a:rPr lang="ar-DZ" b="1" u="none" baseline="0" dirty="0" smtClean="0"/>
              <a:t> الجدول يكون فرديًّا  للخانة الأولى و الثانية في بداية الأسبوع  </a:t>
            </a:r>
            <a:r>
              <a:rPr lang="ar-DZ" b="1" u="none" baseline="0" dirty="0" err="1" smtClean="0"/>
              <a:t>و</a:t>
            </a:r>
            <a:r>
              <a:rPr lang="ar-DZ" b="1" u="none" baseline="0" dirty="0" smtClean="0"/>
              <a:t> الخانة  الثالثة في نهاية الأسبوع ( الحصة السادسة )، </a:t>
            </a:r>
            <a:endParaRPr lang="ar-DZ" b="1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D6C44-C230-4E87-BA27-1F319B629B0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4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99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218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91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3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59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1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158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47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3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5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F1437-60A7-9C41-B5FF-E87EFF505A2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5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571;&#1587;&#1576;&#1608;&#1593;1/&#1608;&#1585;&#1602;&#1577;-&#1593;&#1605;&#1604;-&#1575;&#1604;&#1581;&#1589;&#1577;1-&#1605;&#1601;&#1575;&#1607;&#1610;&#1605;-&#1575;&#1608;&#1605;&#1589;&#1591;&#1604;&#1581;&#1575;&#1578;-.pdf" TargetMode="External"/><Relationship Id="rId7" Type="http://schemas.openxmlformats.org/officeDocument/2006/relationships/hyperlink" Target="&#1571;&#1608;&#1585;&#1575;&#1602;%20&#1575;&#1604;&#1593;&#1605;&#1604;/&#1606;3.doc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75;&#1604;&#1571;&#1587;&#1576;&#1608;&#1593;%201/&#1608;&#1585;&#1602;&#1577;%20&#1575;&#1604;&#1593;&#1605;&#1604;%20&#1575;&#1604;&#1605;&#1601;&#1575;&#1607;&#1610;&#1605;%20&#1585;&#1602;&#1605;1.docx" TargetMode="External"/><Relationship Id="rId5" Type="http://schemas.openxmlformats.org/officeDocument/2006/relationships/hyperlink" Target="&#1571;&#1608;&#1585;&#1575;&#1602;%20&#1575;&#1604;&#1593;&#1605;&#1604;/&#1606;2.docx" TargetMode="External"/><Relationship Id="rId4" Type="http://schemas.openxmlformats.org/officeDocument/2006/relationships/hyperlink" Target="&#1575;&#1604;&#1571;&#1587;&#1576;&#1608;&#1593;%201/&#1608;&#1585;&#1602;&#1577;-&#1593;&#1605;&#1604;-&#1575;&#1604;&#1581;&#1589;&#1577;1-&#1605;&#1601;&#1575;&#1607;&#1610;&#1605;-&#1575;&#1608;&#1605;&#1589;&#1591;&#1604;&#1581;&#1575;&#1578;-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571;&#1587;&#1576;&#1608;&#1593;1/&#1608;&#1585;&#1602;&#1577;-&#1593;&#1605;&#1604;-&#1575;&#1604;&#1581;&#1589;&#1577;1-&#1605;&#1601;&#1575;&#1607;&#1610;&#1605;-&#1575;&#1608;&#1605;&#1589;&#1591;&#1604;&#1581;&#1575;&#1578;-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571;&#1587;&#1576;&#1608;&#1593;1/&#1608;&#1585;&#1602;&#1577;-&#1593;&#1605;&#1604;-&#1575;&#1604;&#1581;&#1589;&#1577;1-&#1605;&#1601;&#1575;&#1607;&#1610;&#1605;-&#1575;&#1608;&#1605;&#1589;&#1591;&#1604;&#1581;&#1575;&#1578;-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&#1571;&#1608;&#1585;&#1575;&#1602;%20&#1575;&#1604;&#1593;&#1605;&#1604;/12.doc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571;&#1587;&#1576;&#1608;&#1593;1/&#1608;&#1585;&#1602;&#1577;-&#1593;&#1605;&#1604;-&#1575;&#1604;&#1581;&#1589;&#1577;1-&#1605;&#1601;&#1575;&#1607;&#1610;&#1605;-&#1575;&#1608;&#1605;&#1589;&#1591;&#1604;&#1581;&#1575;&#1578;-.pdf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71;&#1608;&#1585;&#1575;&#1602;%20&#1575;&#1604;&#1593;&#1605;&#1604;/13.docx" TargetMode="External"/><Relationship Id="rId5" Type="http://schemas.openxmlformats.org/officeDocument/2006/relationships/hyperlink" Target="&#1571;&#1608;&#1585;&#1575;&#1602;%20&#1575;&#1604;&#1593;&#1605;&#1604;/&#1606;4.docx" TargetMode="External"/><Relationship Id="rId4" Type="http://schemas.openxmlformats.org/officeDocument/2006/relationships/hyperlink" Target="&#1575;&#1604;&#1571;&#1587;&#1576;&#1608;&#1593;%201/&#1608;&#1585;&#1602;&#1577;%20&#1575;&#1604;&#1593;&#1605;&#1604;%20&#1575;&#1604;&#1605;&#1601;&#1575;&#1607;&#1610;&#1605;%20&#1585;&#1602;&#1605;2.doc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571;&#1587;&#1576;&#1608;&#1593;%201/&#1608;&#1585;&#1602;&#1577;%20&#1575;&#1604;&#1593;&#1605;&#1604;%20&#1575;&#1604;&#1605;&#1601;&#1575;&#1607;&#1610;&#1605;%20&#1585;&#1602;&#1605;2.doc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71;&#1608;&#1585;&#1575;&#1602;%20&#1575;&#1604;&#1593;&#1605;&#1604;/&#1606;5.docx" TargetMode="External"/><Relationship Id="rId5" Type="http://schemas.openxmlformats.org/officeDocument/2006/relationships/hyperlink" Target="&#1607;&#1610;&#1603;&#1604;&#1577;%20&#1575;&#1604;&#1605;&#1602;&#1591;&#1593;%20&#1575;&#1604;&#1576;&#1610;&#1583;&#1575;&#1594;&#1608;&#1580;&#1610;.docx" TargetMode="External"/><Relationship Id="rId4" Type="http://schemas.openxmlformats.org/officeDocument/2006/relationships/hyperlink" Target="&#1575;&#1604;&#1571;&#1587;&#1576;&#1608;&#1593;1/&#1608;&#1585;&#1602;&#1577;-&#1593;&#1605;&#1604;-&#1575;&#1604;&#1581;&#1589;&#1577;1-&#1605;&#1601;&#1575;&#1607;&#1610;&#1605;-&#1575;&#1608;&#1605;&#1589;&#1591;&#1604;&#1581;&#1575;&#1578;-.pdf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hyperlink" Target="http://4vector.com/free-vector/time-temps-100179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605;&#1582;&#1591;&#1591;&#1575;&#1578;%20&#1575;&#1604;&#1587;&#1606;&#1608;&#1610;&#1577;%20&#1608;%20&#1575;&#1604;&#1578;&#1583;&#1585;&#1580;&#1575;&#1578;/&#1575;&#1604;&#1605;&#1582;&#1591;&#1591;&#1575;&#1578;%20-%20%20&#1575;&#1604;&#1578;&#1593;&#1604;&#1610;&#1605;%20&#1575;&#1575;&#1604;&#1573;&#1576;&#1578;&#1583;&#1575;&#1574;&#1610;/&#1604;&#1594;&#1577;%20&#1593;&#1585;&#1576;&#1610;&#1577;/&#1587;%203%20&#1573;.doc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&#1571;&#1608;&#1585;&#1575;&#1602;%20&#1575;&#1604;&#1593;&#1605;&#1604;/&#1606;6.docx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&#1606;&#1605;&#1608;&#1583;&#1580;/&#1575;&#1604;&#1610;&#1608;&#1605;%20&#1575;&#1604;&#1571;&#1608;&#1604;/&#1575;&#1604;&#1606;&#1588;&#1575;&#1591;%202&#1575;&#1604;&#1610;&#1608;&#1605;%20&#1575;&#1604;&#1571;&#1608;&#1604;.docx" TargetMode="External"/><Relationship Id="rId3" Type="http://schemas.openxmlformats.org/officeDocument/2006/relationships/hyperlink" Target="&#1575;&#1604;&#1581;&#1589;&#1577;%205/&#1608;&#1585;&#1602;&#1577;%20&#1593;&#1605;&#1604;%202.docx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571;&#1608;&#1585;&#1575;&#1602;%20&#1575;&#1604;&#1593;&#1605;&#1604;/14.docx" TargetMode="External"/><Relationship Id="rId5" Type="http://schemas.openxmlformats.org/officeDocument/2006/relationships/hyperlink" Target="&#1571;&#1608;&#1585;&#1575;&#1602;%20&#1575;&#1604;&#1593;&#1605;&#1604;/&#1606;8.docx" TargetMode="External"/><Relationship Id="rId4" Type="http://schemas.openxmlformats.org/officeDocument/2006/relationships/hyperlink" Target="&#1571;&#1608;&#1585;&#1575;&#1602;%20&#1575;&#1604;&#1593;&#1605;&#1604;/&#1606;7.docx" TargetMode="External"/><Relationship Id="rId9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4vector.com/free-vector/time-temps-100179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&#1571;&#1608;&#1585;&#1575;&#1602;%20&#1575;&#1604;&#1593;&#1605;&#1604;/&#1606;0.doc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6;9.docx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6;10.docx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&#1606;11.docx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&#1571;&#1608;&#1585;&#1575;&#1602;%20&#1575;&#1604;&#1593;&#1605;&#1604;/15.docx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kwl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&#1571;&#1608;&#1585;&#1575;&#1602;%20&#1575;&#1604;&#1593;&#1605;&#1604;/&#1606;1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0BF899E-5B7B-49D5-982A-90A4DA47C528}"/>
              </a:ext>
            </a:extLst>
          </p:cNvPr>
          <p:cNvSpPr/>
          <p:nvPr/>
        </p:nvSpPr>
        <p:spPr>
          <a:xfrm>
            <a:off x="1286933" y="2184400"/>
            <a:ext cx="6502400" cy="19473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ar-DZ" sz="2800" b="1" dirty="0" smtClean="0">
              <a:solidFill>
                <a:prstClr val="black"/>
              </a:solidFill>
            </a:endParaRPr>
          </a:p>
          <a:p>
            <a:pPr algn="ctr" rtl="1"/>
            <a:r>
              <a:rPr lang="ar-DZ" sz="4000" b="1" dirty="0" smtClean="0">
                <a:solidFill>
                  <a:prstClr val="black"/>
                </a:solidFill>
              </a:rPr>
              <a:t>التكوين البيداغوجي التحضيري</a:t>
            </a:r>
            <a:r>
              <a:rPr lang="fr-FR" sz="4000" b="1" dirty="0" smtClean="0">
                <a:solidFill>
                  <a:prstClr val="black"/>
                </a:solidFill>
              </a:rPr>
              <a:t> </a:t>
            </a:r>
            <a:r>
              <a:rPr lang="ar-DZ" sz="4000" b="1" dirty="0" smtClean="0">
                <a:solidFill>
                  <a:prstClr val="black"/>
                </a:solidFill>
              </a:rPr>
              <a:t>أثناء التربص التجريبي</a:t>
            </a:r>
            <a:r>
              <a:rPr lang="fr-FR" sz="4000" b="1" dirty="0" smtClean="0">
                <a:solidFill>
                  <a:prstClr val="black"/>
                </a:solidFill>
              </a:rPr>
              <a:t> </a:t>
            </a:r>
            <a:r>
              <a:rPr lang="ar-DZ" sz="4000" b="1" dirty="0" smtClean="0">
                <a:solidFill>
                  <a:prstClr val="black"/>
                </a:solidFill>
              </a:rPr>
              <a:t>للأساتذة</a:t>
            </a:r>
            <a:endParaRPr lang="fr-FR" sz="4000" b="1" dirty="0" smtClean="0">
              <a:solidFill>
                <a:prstClr val="black"/>
              </a:solidFill>
            </a:endParaRPr>
          </a:p>
          <a:p>
            <a:pPr algn="ctr" rtl="1"/>
            <a:r>
              <a:rPr lang="ar-DZ" sz="4000" b="1" dirty="0" smtClean="0">
                <a:solidFill>
                  <a:prstClr val="black"/>
                </a:solidFill>
              </a:rPr>
              <a:t>-الدورة الأولى-</a:t>
            </a:r>
            <a:endParaRPr lang="fr-FR" sz="4000" b="1" dirty="0" smtClean="0">
              <a:solidFill>
                <a:prstClr val="black"/>
              </a:solidFill>
            </a:endParaRPr>
          </a:p>
          <a:p>
            <a:pPr algn="ctr" rtl="1"/>
            <a:endParaRPr lang="fr-FR" sz="3200" b="1" dirty="0" smtClean="0">
              <a:solidFill>
                <a:prstClr val="black"/>
              </a:solidFill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xmlns="" id="{E901D3E9-7B94-41D2-B313-FCB9AF29355F}"/>
              </a:ext>
            </a:extLst>
          </p:cNvPr>
          <p:cNvSpPr/>
          <p:nvPr/>
        </p:nvSpPr>
        <p:spPr>
          <a:xfrm>
            <a:off x="1647599" y="4385733"/>
            <a:ext cx="5717928" cy="138853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DZ" sz="4000" b="1" dirty="0" smtClean="0">
                <a:solidFill>
                  <a:srgbClr val="000000"/>
                </a:solidFill>
              </a:rPr>
              <a:t>مجال</a:t>
            </a:r>
            <a:r>
              <a:rPr lang="ar-DZ" sz="4000" b="1" dirty="0">
                <a:solidFill>
                  <a:srgbClr val="000000"/>
                </a:solidFill>
              </a:rPr>
              <a:t>: المعرفة</a:t>
            </a:r>
            <a:r>
              <a:rPr lang="ar-DZ" sz="4400" b="1" dirty="0">
                <a:solidFill>
                  <a:srgbClr val="000000"/>
                </a:solidFill>
                <a:latin typeface="Calibri" panose="020F0502020204030204" pitchFamily="34" charset="0"/>
              </a:rPr>
              <a:t> المهنية</a:t>
            </a:r>
            <a:endParaRPr lang="ar-DZ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rtl="1"/>
            <a:r>
              <a:rPr lang="ar-DZ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تعليمية مادة </a:t>
            </a:r>
            <a:r>
              <a:rPr lang="ar-DZ" sz="2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علوم الطبيعة والحياة (متوسط)</a:t>
            </a:r>
            <a:endParaRPr lang="fr-FR" sz="4800" b="1" dirty="0">
              <a:solidFill>
                <a:prstClr val="black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679713" y="259140"/>
            <a:ext cx="5717928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ar-SA" sz="3200" b="1" dirty="0">
                <a:solidFill>
                  <a:prstClr val="black"/>
                </a:solidFill>
              </a:rPr>
              <a:t>ا</a:t>
            </a:r>
            <a:r>
              <a:rPr lang="ar-SA" sz="3200" b="1" dirty="0">
                <a:solidFill>
                  <a:prstClr val="black"/>
                </a:solidFill>
                <a:latin typeface="MS Mincho" pitchFamily="49" charset="-128"/>
                <a:ea typeface="MS Mincho" pitchFamily="49" charset="-128"/>
              </a:rPr>
              <a:t>لجمهورية الجزائرية الديمقراطية الشعبية</a:t>
            </a:r>
          </a:p>
          <a:p>
            <a:pPr algn="ctr" rtl="1"/>
            <a:r>
              <a:rPr lang="ar-SA" sz="3200" b="1" dirty="0" smtClean="0">
                <a:solidFill>
                  <a:prstClr val="black"/>
                </a:solidFill>
                <a:latin typeface="MS Mincho" pitchFamily="49" charset="-128"/>
                <a:ea typeface="MS Mincho" pitchFamily="49" charset="-128"/>
              </a:rPr>
              <a:t>وزارة </a:t>
            </a:r>
            <a:r>
              <a:rPr lang="ar-SA" sz="3200" b="1" dirty="0">
                <a:solidFill>
                  <a:prstClr val="black"/>
                </a:solidFill>
                <a:latin typeface="MS Mincho" pitchFamily="49" charset="-128"/>
                <a:ea typeface="MS Mincho" pitchFamily="49" charset="-128"/>
              </a:rPr>
              <a:t>التربية </a:t>
            </a:r>
            <a:r>
              <a:rPr lang="ar-SA" sz="3200" b="1" dirty="0" smtClean="0">
                <a:solidFill>
                  <a:prstClr val="black"/>
                </a:solidFill>
                <a:latin typeface="MS Mincho" pitchFamily="49" charset="-128"/>
                <a:ea typeface="MS Mincho" pitchFamily="49" charset="-128"/>
              </a:rPr>
              <a:t>الوطنية</a:t>
            </a:r>
            <a:endParaRPr lang="ar-DZ" sz="3200" b="1" dirty="0" smtClean="0">
              <a:solidFill>
                <a:prstClr val="black"/>
              </a:solidFill>
              <a:latin typeface="MS Mincho" pitchFamily="49" charset="-128"/>
              <a:ea typeface="MS Mincho" pitchFamily="49" charset="-128"/>
            </a:endParaRPr>
          </a:p>
          <a:p>
            <a:pPr algn="ctr" rtl="1"/>
            <a:r>
              <a:rPr lang="ar-DZ" sz="3200" b="1" dirty="0" smtClean="0">
                <a:solidFill>
                  <a:prstClr val="black"/>
                </a:solidFill>
                <a:latin typeface="MS Mincho" pitchFamily="49" charset="-128"/>
                <a:ea typeface="MS Mincho" pitchFamily="49" charset="-128"/>
              </a:rPr>
              <a:t>المفتشية العامة للبيداغوجيا</a:t>
            </a:r>
            <a:endParaRPr lang="fr-FR" sz="3200" dirty="0">
              <a:solidFill>
                <a:prstClr val="black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60" y="187016"/>
            <a:ext cx="1736793" cy="17430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7641" y="145906"/>
            <a:ext cx="1737511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99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49270" y="430747"/>
            <a:ext cx="8394730" cy="341632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7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النشاط</a:t>
            </a:r>
            <a:r>
              <a:rPr kumimoji="0" lang="ar-DZ" sz="5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01</a:t>
            </a:r>
            <a:endParaRPr kumimoji="0" lang="ar-DZ" sz="5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rtl="1"/>
            <a:endParaRPr lang="fr-FR" sz="48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6465" y="430747"/>
            <a:ext cx="827193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endParaRPr lang="ar-DZ" sz="2400" b="1" dirty="0" smtClean="0">
              <a:hlinkClick r:id="rId4" action="ppaction://hlinkfile"/>
            </a:endParaRPr>
          </a:p>
          <a:p>
            <a:pPr algn="ctr" rtl="1"/>
            <a:endParaRPr lang="ar-DZ" sz="2400" b="1" dirty="0" smtClean="0">
              <a:hlinkClick r:id="rId3" action="ppaction://hlinkfile"/>
            </a:endParaRPr>
          </a:p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DZ" sz="3600" b="1" dirty="0" smtClean="0">
                <a:hlinkClick r:id="rId5" action="ppaction://hlinkfile"/>
              </a:rPr>
              <a:t>مصطلحات</a:t>
            </a:r>
            <a:r>
              <a:rPr lang="ar-DZ" sz="3600" b="1" dirty="0" smtClean="0">
                <a:hlinkClick r:id="rId6" action="ppaction://hlinkfile"/>
              </a:rPr>
              <a:t> </a:t>
            </a:r>
            <a:r>
              <a:rPr lang="ar-DZ" sz="3600" b="1" dirty="0" smtClean="0"/>
              <a:t>المنهاج</a:t>
            </a:r>
          </a:p>
          <a:p>
            <a:pPr algn="r" rtl="1"/>
            <a:r>
              <a:rPr lang="ar-DZ" sz="3600" b="1" dirty="0" smtClean="0"/>
              <a:t>المهمّة : أرفق كلّ عبارة في القصاصة بالمصطلح </a:t>
            </a:r>
            <a:r>
              <a:rPr lang="ar-DZ" sz="3600" b="1" dirty="0" smtClean="0">
                <a:hlinkClick r:id="rId7" action="ppaction://hlinkfile"/>
              </a:rPr>
              <a:t>المناسب </a:t>
            </a:r>
            <a:r>
              <a:rPr lang="ar-DZ" sz="3600" b="1" dirty="0" smtClean="0"/>
              <a:t>لها</a:t>
            </a:r>
            <a:endParaRPr lang="en-US" sz="3600" b="1" dirty="0" smtClean="0"/>
          </a:p>
          <a:p>
            <a:pPr algn="r" rtl="1"/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9600" y="705683"/>
            <a:ext cx="7827435" cy="187743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7200" b="0" i="0" u="none" strike="noStrike" cap="none" normalizeH="0" baseline="0" dirty="0" smtClean="0">
                <a:ln>
                  <a:noFill/>
                </a:ln>
                <a:solidFill>
                  <a:srgbClr val="2F73C7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kumimoji="0" lang="ar-DZ" sz="5400" b="0" i="0" u="none" strike="noStrike" cap="none" normalizeH="0" baseline="0" dirty="0" smtClean="0">
                <a:ln>
                  <a:noFill/>
                </a:ln>
                <a:solidFill>
                  <a:srgbClr val="2F73C7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02</a:t>
            </a:r>
          </a:p>
          <a:p>
            <a:pPr algn="just" rtl="1"/>
            <a:r>
              <a:rPr lang="ar-DZ" sz="4400" dirty="0" smtClean="0">
                <a:latin typeface="Arial" pitchFamily="34" charset="0"/>
                <a:cs typeface="Arial" pitchFamily="34" charset="0"/>
              </a:rPr>
              <a:t>ضع لكل مفهوم المصطلح المناسب.</a:t>
            </a:r>
            <a:endParaRPr lang="fr-FR" sz="4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6465" y="430747"/>
            <a:ext cx="82719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>
              <a:buFont typeface="Arial" pitchFamily="34" charset="0"/>
              <a:buChar char="•"/>
            </a:pPr>
            <a:endParaRPr lang="ar-DZ" sz="3600" b="1" dirty="0" smtClean="0"/>
          </a:p>
          <a:p>
            <a:pPr algn="r" rtl="1"/>
            <a:endParaRPr lang="en-US" sz="3600" b="1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09600" y="1196180"/>
            <a:ext cx="7467600" cy="45768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3200" b="1" dirty="0" smtClean="0">
                <a:latin typeface="+mj-lt"/>
                <a:ea typeface="+mj-ea"/>
                <a:cs typeface="+mj-cs"/>
              </a:rPr>
              <a:t>                                    </a:t>
            </a: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3200" b="1" dirty="0" smtClean="0">
                <a:latin typeface="+mj-lt"/>
                <a:ea typeface="+mj-ea"/>
                <a:cs typeface="+mj-cs"/>
              </a:rPr>
              <a:t>    </a:t>
            </a: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DZ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DZ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DZ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Résultat de recherche d'images pour &quot;thinking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765" y="4953000"/>
            <a:ext cx="2886286" cy="1846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17242"/>
            <a:ext cx="7772400" cy="5019868"/>
          </a:xfrm>
        </p:spPr>
        <p:txBody>
          <a:bodyPr>
            <a:normAutofit/>
          </a:bodyPr>
          <a:lstStyle/>
          <a:p>
            <a:pPr algn="r" rtl="1"/>
            <a:r>
              <a:rPr lang="ar-DZ" sz="3600" b="1" dirty="0" smtClean="0"/>
              <a:t>              : </a:t>
            </a:r>
            <a:r>
              <a:rPr lang="ar-DZ" sz="3600" dirty="0" smtClean="0"/>
              <a:t>يساهم في الحفاظ على التوازن البيئي والتنوع البيولوجي، بتجنيد موارده المتعلقة بالأنظمة البيئية والتنوع البيولوجي.ودور الإنسان في ذلك.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ar-DZ" sz="3600" b="1" dirty="0" smtClean="0"/>
              <a:t>              : </a:t>
            </a:r>
            <a:r>
              <a:rPr lang="ar-SA" sz="3600" dirty="0" smtClean="0"/>
              <a:t>يقترح حلولا مؤسسة استجابة لمشاكل متعلقة بالبيئة ويساهم في التسيير العقلاني للموارد الطبيعية.</a:t>
            </a:r>
            <a:r>
              <a:rPr lang="ar-DZ" sz="3600" b="1" dirty="0" smtClean="0"/>
              <a:t/>
            </a:r>
            <a:br>
              <a:rPr lang="ar-DZ" sz="3600" b="1" dirty="0" smtClean="0"/>
            </a:br>
            <a:r>
              <a:rPr lang="ar-DZ" sz="3600" b="1" dirty="0" smtClean="0"/>
              <a:t>              :</a:t>
            </a:r>
            <a:r>
              <a:rPr lang="ar-DZ" sz="3600" dirty="0" smtClean="0"/>
              <a:t> يساهم في الحفاظ على توازن الأنظمة البيئية والتنوع البيولوجي.</a:t>
            </a:r>
            <a:endParaRPr lang="fr-FR" sz="3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17242"/>
            <a:ext cx="7772400" cy="5019868"/>
          </a:xfrm>
        </p:spPr>
        <p:txBody>
          <a:bodyPr>
            <a:normAutofit fontScale="90000"/>
          </a:bodyPr>
          <a:lstStyle/>
          <a:p>
            <a:pPr algn="r" rtl="1"/>
            <a:r>
              <a:rPr lang="ar-DZ" b="1" dirty="0" smtClean="0">
                <a:solidFill>
                  <a:srgbClr val="C00000"/>
                </a:solidFill>
              </a:rPr>
              <a:t>                        الهيكلة</a:t>
            </a:r>
            <a:r>
              <a:rPr lang="ar-DZ" sz="3200" b="1" dirty="0" smtClean="0"/>
              <a:t/>
            </a:r>
            <a:br>
              <a:rPr lang="ar-DZ" sz="3200" b="1" dirty="0" smtClean="0"/>
            </a:br>
            <a:r>
              <a:rPr lang="ar-DZ" sz="3200" b="1" dirty="0" smtClean="0"/>
              <a:t/>
            </a:r>
            <a:br>
              <a:rPr lang="ar-DZ" sz="3200" b="1" dirty="0" smtClean="0"/>
            </a:br>
            <a:r>
              <a:rPr lang="ar-DZ" sz="3200" b="1" dirty="0" smtClean="0"/>
              <a:t>كفاءة ختامية:</a:t>
            </a:r>
            <a:r>
              <a:rPr lang="ar-DZ" sz="3200" dirty="0" smtClean="0"/>
              <a:t>يساهم في الحفاظ على التوازن البيئي والتنوع البيولوجي، بتجنيد موارده المتعلقة بالأنظمة البيئية والتنوع البيولوجي.ودور الإنسان في ذلك.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ar-DZ" sz="3200" b="1" dirty="0" smtClean="0"/>
              <a:t>ملمح الطور الثاني</a:t>
            </a:r>
            <a:r>
              <a:rPr lang="ar-DZ" sz="3600" b="1" dirty="0" smtClean="0"/>
              <a:t>: </a:t>
            </a:r>
            <a:r>
              <a:rPr lang="ar-SA" sz="3600" dirty="0" smtClean="0"/>
              <a:t>يقترح حلولا مؤسسة استجابة لمشاكل متعلقة بالبيئة ويساهم في التسيير العقلاني للموارد الطبيعية.</a:t>
            </a:r>
            <a:r>
              <a:rPr lang="ar-DZ" b="1" dirty="0" smtClean="0"/>
              <a:t/>
            </a:r>
            <a:br>
              <a:rPr lang="ar-DZ" b="1" dirty="0" smtClean="0"/>
            </a:br>
            <a:r>
              <a:rPr lang="ar-DZ" sz="3200" b="1" dirty="0" smtClean="0"/>
              <a:t>كفاءة شاملة</a:t>
            </a:r>
            <a:r>
              <a:rPr lang="ar-DZ" b="1" dirty="0" smtClean="0"/>
              <a:t>:</a:t>
            </a:r>
            <a:r>
              <a:rPr lang="ar-DZ" dirty="0" smtClean="0"/>
              <a:t> </a:t>
            </a:r>
            <a:r>
              <a:rPr lang="ar-DZ" sz="3600" dirty="0" smtClean="0"/>
              <a:t>يساهم في الحفاظ على توازن الأنظمة البيئية والتنوع البيولوجي.</a:t>
            </a:r>
            <a:endParaRPr lang="fr-FR" sz="3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16465" y="430746"/>
            <a:ext cx="7827435" cy="424731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7200" b="0" i="0" u="none" strike="noStrike" cap="none" normalizeH="0" baseline="0" dirty="0" smtClean="0">
                <a:ln>
                  <a:noFill/>
                </a:ln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kumimoji="0" lang="ar-DZ" sz="5400" b="0" i="0" u="none" strike="noStrike" cap="none" normalizeH="0" baseline="0" dirty="0" smtClean="0">
                <a:ln>
                  <a:noFill/>
                </a:ln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03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DZ" sz="5400" b="0" i="0" u="none" strike="noStrike" cap="none" normalizeH="0" baseline="0" dirty="0" smtClean="0">
              <a:ln>
                <a:noFill/>
              </a:ln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rtl="1"/>
            <a:endParaRPr lang="fr-FR" sz="48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6465" y="430747"/>
            <a:ext cx="82719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>
              <a:buFont typeface="Arial" pitchFamily="34" charset="0"/>
              <a:buChar char="•"/>
            </a:pPr>
            <a:endParaRPr lang="ar-DZ" sz="3600" b="1" dirty="0" smtClean="0"/>
          </a:p>
          <a:p>
            <a:pPr algn="r" rtl="1"/>
            <a:endParaRPr lang="en-US" sz="3600" b="1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09600" y="1196180"/>
            <a:ext cx="7734300" cy="4850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defRPr/>
            </a:pPr>
            <a:endParaRPr lang="ar-DZ" sz="3200" b="1" dirty="0" smtClean="0"/>
          </a:p>
          <a:p>
            <a:pPr algn="r" rtl="1">
              <a:spcBef>
                <a:spcPct val="0"/>
              </a:spcBef>
              <a:defRPr/>
            </a:pPr>
            <a:endParaRPr lang="ar-DZ" sz="3200" b="1" dirty="0" smtClean="0"/>
          </a:p>
          <a:p>
            <a:pPr algn="r" rtl="1">
              <a:spcBef>
                <a:spcPct val="0"/>
              </a:spcBef>
              <a:defRPr/>
            </a:pPr>
            <a:endParaRPr lang="ar-DZ" sz="3200" b="1" dirty="0" smtClean="0"/>
          </a:p>
          <a:p>
            <a:pPr algn="r" rtl="1">
              <a:spcBef>
                <a:spcPct val="0"/>
              </a:spcBef>
              <a:defRPr/>
            </a:pPr>
            <a:r>
              <a:rPr lang="ar-DZ" sz="3200" b="1" dirty="0" smtClean="0"/>
              <a:t>لماذا اعتُمدَت المقاربة بالكفاءات في مناهجنا ؟</a:t>
            </a: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3200" b="1" dirty="0" smtClean="0">
                <a:latin typeface="+mj-lt"/>
                <a:ea typeface="+mj-ea"/>
                <a:cs typeface="+mj-cs"/>
              </a:rPr>
              <a:t>إستراتيجية فكر،زاوج ، شارك (</a:t>
            </a:r>
            <a:r>
              <a:rPr lang="fr-FR" sz="3200" b="1" dirty="0" smtClean="0">
                <a:latin typeface="+mj-lt"/>
                <a:ea typeface="+mj-ea"/>
                <a:cs typeface="+mj-cs"/>
              </a:rPr>
              <a:t>T-P-S</a:t>
            </a:r>
            <a:r>
              <a:rPr lang="ar-DZ" sz="3200" b="1" dirty="0" smtClean="0">
                <a:latin typeface="+mj-lt"/>
                <a:ea typeface="+mj-ea"/>
                <a:cs typeface="+mj-cs"/>
              </a:rPr>
              <a:t>)</a:t>
            </a: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3200" b="1" dirty="0" smtClean="0">
                <a:latin typeface="+mj-lt"/>
                <a:ea typeface="+mj-ea"/>
                <a:cs typeface="+mj-cs"/>
              </a:rPr>
              <a:t>                                    </a:t>
            </a: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sz="3200" b="1" dirty="0" smtClean="0">
                <a:latin typeface="+mj-lt"/>
                <a:ea typeface="+mj-ea"/>
                <a:cs typeface="+mj-cs"/>
              </a:rPr>
              <a:t>  </a:t>
            </a:r>
            <a:r>
              <a:rPr lang="ar-DZ" sz="3200" b="1" dirty="0" smtClean="0">
                <a:latin typeface="+mj-lt"/>
                <a:ea typeface="+mj-ea"/>
                <a:cs typeface="+mj-cs"/>
                <a:hlinkClick r:id="rId4" action="ppaction://hlinkfile"/>
              </a:rPr>
              <a:t>المقاربة </a:t>
            </a:r>
            <a:endParaRPr lang="ar-DZ" sz="32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DZ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DZ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DZ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DZ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4572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Résultat de recherche d'images pour &quot;thinking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1765" y="4953000"/>
            <a:ext cx="2886286" cy="1846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531" y="660922"/>
            <a:ext cx="81550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JO" sz="2800" b="1" dirty="0" smtClean="0"/>
              <a:t>الأفكار </a:t>
            </a:r>
            <a:r>
              <a:rPr lang="ar-JO" sz="2800" b="1" dirty="0"/>
              <a:t>النهائية</a:t>
            </a:r>
            <a:endParaRPr lang="en-GB" sz="2800" b="1" dirty="0"/>
          </a:p>
          <a:p>
            <a:pPr algn="ctr"/>
            <a:endParaRPr lang="en-GB" sz="2800" b="1" dirty="0" smtClean="0"/>
          </a:p>
          <a:p>
            <a:pPr algn="ctr"/>
            <a:endParaRPr lang="en-GB" sz="2800" b="1" dirty="0"/>
          </a:p>
        </p:txBody>
      </p:sp>
      <p:pic>
        <p:nvPicPr>
          <p:cNvPr id="275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7325" y="1563847"/>
            <a:ext cx="5451475" cy="4351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15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96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66823" y="224287"/>
            <a:ext cx="51068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JO" sz="4000" b="1" dirty="0" err="1" smtClean="0"/>
              <a:t>ال</a:t>
            </a:r>
            <a:r>
              <a:rPr lang="ar-DZ" sz="4000" b="1" dirty="0" smtClean="0"/>
              <a:t>حصة 02</a:t>
            </a:r>
            <a:endParaRPr lang="en-GB" sz="4000" b="1" dirty="0"/>
          </a:p>
          <a:p>
            <a:pPr algn="ctr"/>
            <a:endParaRPr lang="en-GB" sz="4000" b="1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539" y="2190713"/>
            <a:ext cx="3140016" cy="2648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16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98475" y="1547726"/>
            <a:ext cx="5788325" cy="4024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buFont typeface="Wingdings" pitchFamily="2" charset="2"/>
              <a:buChar char="§"/>
            </a:pPr>
            <a:r>
              <a:rPr lang="ar-DZ" sz="3600" b="1" dirty="0" smtClean="0"/>
              <a:t>أنماط الوضعيات التعليمية/ التعلمية</a:t>
            </a:r>
          </a:p>
          <a:p>
            <a:pPr algn="r" rtl="1">
              <a:buFont typeface="Wingdings" pitchFamily="2" charset="2"/>
              <a:buChar char="§"/>
            </a:pPr>
            <a:r>
              <a:rPr lang="ar-DZ" sz="3600" b="1" dirty="0" smtClean="0"/>
              <a:t>بناء وهيكلة المقطع البيداغوجي</a:t>
            </a:r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2933" y="466532"/>
            <a:ext cx="65701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3200" b="1" dirty="0" smtClean="0"/>
              <a:t>الهدف :</a:t>
            </a:r>
          </a:p>
          <a:p>
            <a:pPr algn="r" rtl="1">
              <a:buFont typeface="Wingdings" pitchFamily="2" charset="2"/>
              <a:buChar char="§"/>
            </a:pPr>
            <a:r>
              <a:rPr lang="ar-DZ" sz="3200" b="1" dirty="0" smtClean="0"/>
              <a:t>يتعرف على أنماط الوضعيات التعليمية /التعلمية</a:t>
            </a:r>
          </a:p>
          <a:p>
            <a:pPr algn="r" rtl="1">
              <a:buFont typeface="Wingdings" pitchFamily="2" charset="2"/>
              <a:buChar char="§"/>
            </a:pPr>
            <a:r>
              <a:rPr lang="ar-DZ" sz="3200" b="1" dirty="0" smtClean="0"/>
              <a:t>يتعرّف على هيكلة</a:t>
            </a:r>
            <a:r>
              <a:rPr lang="ar-DZ" sz="3200" b="1" dirty="0" smtClean="0">
                <a:solidFill>
                  <a:srgbClr val="FF0000"/>
                </a:solidFill>
              </a:rPr>
              <a:t> </a:t>
            </a:r>
            <a:r>
              <a:rPr lang="ar-DZ" sz="3200" b="1" dirty="0" smtClean="0"/>
              <a:t>المقطعٍ البيداغوجي</a:t>
            </a:r>
            <a:endParaRPr lang="en-US" sz="3200" b="1" dirty="0" smtClean="0"/>
          </a:p>
          <a:p>
            <a:pPr algn="r" rtl="1"/>
            <a:endParaRPr lang="ar-DZ" sz="3200" b="1" dirty="0" smtClean="0"/>
          </a:p>
          <a:p>
            <a:pPr algn="r" rtl="1"/>
            <a:endParaRPr lang="ar-DZ" sz="3200" b="1" dirty="0" smtClean="0"/>
          </a:p>
          <a:p>
            <a:pPr algn="r" rtl="1"/>
            <a:endParaRPr lang="ar-DZ" sz="3200" b="1" dirty="0" smtClean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17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 </a:t>
            </a:r>
            <a:endParaRPr lang="en-US" dirty="0"/>
          </a:p>
        </p:txBody>
      </p:sp>
      <p:pic>
        <p:nvPicPr>
          <p:cNvPr id="8" name="Image 7" descr="ÙØ§ ÙØ¹ÙÙ Ø§ÙÙØ¯Ù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465" y="3848907"/>
            <a:ext cx="3461759" cy="211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49270" y="430747"/>
            <a:ext cx="8394730" cy="341632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7200" b="0" i="0" u="sng" strike="noStrike" cap="none" normalizeH="0" baseline="0" dirty="0" smtClean="0">
                <a:ln>
                  <a:noFill/>
                </a:ln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النشاط</a:t>
            </a:r>
            <a:r>
              <a:rPr kumimoji="0" lang="ar-DZ" sz="5400" b="0" i="0" u="sng" strike="noStrike" cap="none" normalizeH="0" baseline="0" dirty="0" smtClean="0">
                <a:ln>
                  <a:noFill/>
                </a:ln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0</a:t>
            </a:r>
            <a:r>
              <a:rPr lang="ar-DZ" sz="5400" u="sng" dirty="0" smtClean="0">
                <a:solidFill>
                  <a:srgbClr val="2662AF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4</a:t>
            </a:r>
            <a:endParaRPr kumimoji="0" lang="ar-DZ" sz="5400" b="0" i="0" u="sng" strike="noStrike" cap="none" normalizeH="0" baseline="0" dirty="0" smtClean="0">
              <a:ln>
                <a:noFill/>
              </a:ln>
              <a:solidFill>
                <a:srgbClr val="2662AF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rtl="1"/>
            <a:endParaRPr lang="fr-FR" sz="48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6465" y="430747"/>
            <a:ext cx="82719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endParaRPr lang="ar-DZ" sz="2400" b="1" dirty="0" smtClean="0">
              <a:hlinkClick r:id="rId4" action="ppaction://hlinkfile"/>
            </a:endParaRPr>
          </a:p>
          <a:p>
            <a:pPr algn="r" rtl="1"/>
            <a:endParaRPr lang="ar-DZ" sz="2400" b="1" dirty="0" smtClean="0">
              <a:hlinkClick r:id="rId4" action="ppaction://hlinkfile"/>
            </a:endParaRPr>
          </a:p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/>
            <a:r>
              <a:rPr lang="ar-DZ" sz="3600" dirty="0" smtClean="0">
                <a:solidFill>
                  <a:srgbClr val="800000"/>
                </a:solidFill>
                <a:hlinkClick r:id="rId5" action="ppaction://hlinkfile"/>
              </a:rPr>
              <a:t>هيكلة </a:t>
            </a:r>
            <a:r>
              <a:rPr lang="ar-DZ" sz="3600" dirty="0" smtClean="0"/>
              <a:t>أنماط </a:t>
            </a:r>
            <a:r>
              <a:rPr lang="ar-DZ" sz="3600" dirty="0" smtClean="0">
                <a:hlinkClick r:id="rId6" action="ppaction://hlinkfile"/>
              </a:rPr>
              <a:t>الوضعيات</a:t>
            </a:r>
            <a:r>
              <a:rPr lang="ar-DZ" sz="3600" dirty="0" smtClean="0"/>
              <a:t>:</a:t>
            </a:r>
          </a:p>
          <a:p>
            <a:pPr algn="r" rtl="1"/>
            <a:endParaRPr lang="ar-DZ" sz="3600" dirty="0" smtClean="0">
              <a:solidFill>
                <a:srgbClr val="800000"/>
              </a:solidFill>
            </a:endParaRPr>
          </a:p>
          <a:p>
            <a:pPr algn="r" rtl="1"/>
            <a:r>
              <a:rPr lang="ar-DZ" sz="3600" dirty="0" smtClean="0">
                <a:solidFill>
                  <a:srgbClr val="800000"/>
                </a:solidFill>
              </a:rPr>
              <a:t>ضع في كل </a:t>
            </a:r>
            <a:r>
              <a:rPr lang="ar-DZ" sz="3600" dirty="0" smtClean="0"/>
              <a:t>علبة ما  يناسبها من مفهوم</a:t>
            </a:r>
            <a:endParaRPr lang="en-US" sz="3600" dirty="0" smtClean="0"/>
          </a:p>
          <a:p>
            <a:pPr algn="r" rtl="1"/>
            <a:endParaRPr lang="en-US" sz="3600" b="1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7381" y="4003675"/>
            <a:ext cx="8698019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3669" y="430747"/>
            <a:ext cx="8394730" cy="5847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DZ" sz="3200" b="1" dirty="0" smtClean="0">
                <a:latin typeface="Arial" pitchFamily="34" charset="0"/>
                <a:cs typeface="Arial" pitchFamily="34" charset="0"/>
              </a:rPr>
              <a:t>محطات المقطع البيداغوجي</a:t>
            </a:r>
            <a:endParaRPr kumimoji="0" lang="fr-FR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6465" y="430747"/>
            <a:ext cx="827193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/>
            <a:endParaRPr lang="ar-DZ" sz="2400" b="1" dirty="0" smtClean="0">
              <a:hlinkClick r:id="rId3" action="ppaction://hlinkfile"/>
            </a:endParaRPr>
          </a:p>
          <a:p>
            <a:pPr algn="r" rtl="1"/>
            <a:endParaRPr lang="ar-DZ" sz="2400" b="1" dirty="0" smtClean="0">
              <a:hlinkClick r:id="rId4" action="ppaction://hlinkfile"/>
            </a:endParaRPr>
          </a:p>
          <a:p>
            <a:pPr algn="r" rtl="1"/>
            <a:endParaRPr lang="ar-DZ" sz="2400" b="1" dirty="0" smtClean="0">
              <a:hlinkClick r:id="rId4" action="ppaction://hlinkfile"/>
            </a:endParaRPr>
          </a:p>
          <a:p>
            <a:pPr algn="r" rtl="1"/>
            <a:endParaRPr lang="ar-DZ" sz="3600" dirty="0" smtClean="0">
              <a:solidFill>
                <a:srgbClr val="800000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970384" y="1716833"/>
            <a:ext cx="7539133" cy="18661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3200" dirty="0" smtClean="0">
                <a:solidFill>
                  <a:schemeClr val="tx1"/>
                </a:solidFill>
              </a:rPr>
              <a:t>استخرج محطات المقطع البيداغوجي من خلال السند المقدم.</a:t>
            </a:r>
            <a:endParaRPr lang="fr-FR" sz="32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hlinkClick r:id="rId5" action="ppaction://hlinkfile"/>
          </p:cNvPr>
          <p:cNvSpPr/>
          <p:nvPr/>
        </p:nvSpPr>
        <p:spPr>
          <a:xfrm>
            <a:off x="5617029" y="5374434"/>
            <a:ext cx="2892488" cy="9890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800" dirty="0" smtClean="0">
                <a:solidFill>
                  <a:schemeClr val="tx1"/>
                </a:solidFill>
              </a:rPr>
              <a:t>هيكلة </a:t>
            </a:r>
            <a:r>
              <a:rPr lang="ar-DZ" sz="2800" dirty="0" smtClean="0">
                <a:solidFill>
                  <a:schemeClr val="tx1"/>
                </a:solidFill>
                <a:hlinkClick r:id="rId6" action="ppaction://hlinkfile"/>
              </a:rPr>
              <a:t>المقطع</a:t>
            </a:r>
            <a:endParaRPr lang="fr-FR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68400" y="505361"/>
            <a:ext cx="716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JO" sz="4000" b="1" dirty="0" err="1" smtClean="0"/>
              <a:t>الت</a:t>
            </a:r>
            <a:r>
              <a:rPr lang="ar-DZ" sz="4000" b="1" dirty="0" smtClean="0"/>
              <a:t>ــــ</a:t>
            </a:r>
            <a:r>
              <a:rPr lang="ar-JO" sz="4000" b="1" dirty="0" smtClean="0"/>
              <a:t>وقع</a:t>
            </a:r>
            <a:r>
              <a:rPr lang="ar-DZ" sz="4000" b="1" dirty="0" smtClean="0"/>
              <a:t>ــــــ</a:t>
            </a:r>
            <a:r>
              <a:rPr lang="ar-JO" sz="4000" b="1" dirty="0" err="1" smtClean="0"/>
              <a:t>ات</a:t>
            </a:r>
            <a:r>
              <a:rPr lang="en-GB" sz="4000" b="1" dirty="0" smtClean="0">
                <a:solidFill>
                  <a:srgbClr val="9E0000"/>
                </a:solidFill>
              </a:rPr>
              <a:t>	   </a:t>
            </a:r>
            <a:endParaRPr lang="en-US" sz="4000" b="1" dirty="0">
              <a:solidFill>
                <a:srgbClr val="9E0000"/>
              </a:solidFill>
            </a:endParaRPr>
          </a:p>
          <a:p>
            <a:pPr algn="ctr" rtl="1"/>
            <a:endParaRPr lang="en-US" sz="4000" b="1" dirty="0">
              <a:solidFill>
                <a:srgbClr val="9E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972" y="1828800"/>
            <a:ext cx="2618928" cy="180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t3.gstatic.com/images?q=tbn:ANd9GcQQy1xfVMLyEzm_ZFSoH8smvVuh_HGAYZXGrd2_8u6gy4cMvo_e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2148033"/>
            <a:ext cx="1524000" cy="152400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3810000" y="2114548"/>
            <a:ext cx="1600200" cy="1590969"/>
          </a:xfrm>
          <a:prstGeom prst="noSmoking">
            <a:avLst>
              <a:gd name="adj" fmla="val 488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2252133"/>
            <a:ext cx="1524000" cy="141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D:\Hand-on-ear-listenin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4004361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taking-note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04361"/>
            <a:ext cx="3285678" cy="218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47962" y="3904321"/>
            <a:ext cx="2382838" cy="230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3049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4333" y="1193799"/>
            <a:ext cx="75353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en-US" sz="3200" dirty="0">
              <a:solidFill>
                <a:srgbClr val="800000"/>
              </a:solidFill>
            </a:endParaRPr>
          </a:p>
          <a:p>
            <a:endParaRPr lang="en-US" sz="3200" dirty="0" smtClean="0">
              <a:solidFill>
                <a:srgbClr val="800000"/>
              </a:solidFill>
            </a:endParaRPr>
          </a:p>
          <a:p>
            <a:pPr algn="r"/>
            <a:r>
              <a:rPr lang="ar-DZ" sz="3200" dirty="0" smtClean="0">
                <a:solidFill>
                  <a:srgbClr val="800000"/>
                </a:solidFill>
              </a:rPr>
              <a:t>                         </a:t>
            </a:r>
            <a:endParaRPr lang="en-US" sz="3200" dirty="0">
              <a:solidFill>
                <a:srgbClr val="800000"/>
              </a:solidFill>
            </a:endParaRPr>
          </a:p>
          <a:p>
            <a:endParaRPr lang="en-US" sz="3200" dirty="0">
              <a:solidFill>
                <a:srgbClr val="800000"/>
              </a:solidFill>
            </a:endParaRPr>
          </a:p>
          <a:p>
            <a:r>
              <a:rPr lang="en-US" sz="3200" dirty="0" smtClean="0">
                <a:solidFill>
                  <a:srgbClr val="800000"/>
                </a:solidFill>
              </a:rPr>
              <a:t> </a:t>
            </a:r>
            <a:endParaRPr lang="en-US" sz="3200" dirty="0">
              <a:solidFill>
                <a:srgbClr val="8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20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0"/>
            <a:ext cx="9144000" cy="680186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36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  <a:hlinkClick r:id="rId3" action="ppaction://hlinkfile"/>
              </a:rPr>
              <a:t>النشاط</a:t>
            </a:r>
            <a:r>
              <a:rPr kumimoji="0" lang="fr-FR" sz="36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05</a:t>
            </a:r>
            <a:endParaRPr kumimoji="0" lang="ar-DZ" sz="3600" b="0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r" rtl="1"/>
            <a:endParaRPr lang="ar-DZ" sz="3600" b="1" dirty="0" smtClean="0"/>
          </a:p>
          <a:p>
            <a:pPr algn="r" rtl="1"/>
            <a:r>
              <a:rPr lang="ar-DZ" sz="3600" b="1" dirty="0" smtClean="0"/>
              <a:t>بناءُ وضعيات مختلفة</a:t>
            </a:r>
          </a:p>
          <a:p>
            <a:pPr algn="r" rtl="1"/>
            <a:r>
              <a:rPr lang="ar-DZ" sz="3600" dirty="0" smtClean="0"/>
              <a:t>اعتمادا على الأسناد المقدمة قم </a:t>
            </a:r>
            <a:r>
              <a:rPr lang="ar-DZ" sz="3600" dirty="0" smtClean="0">
                <a:hlinkClick r:id="rId4" action="ppaction://hlinkfile"/>
              </a:rPr>
              <a:t>ببناء وضعيات </a:t>
            </a:r>
            <a:r>
              <a:rPr lang="ar-DZ" sz="3600" dirty="0" smtClean="0"/>
              <a:t>وفق هيكلة المقطع البيداغوجي. </a:t>
            </a:r>
          </a:p>
          <a:p>
            <a:pPr algn="r"/>
            <a:endParaRPr lang="ar-DZ" sz="3600" dirty="0" smtClean="0"/>
          </a:p>
          <a:p>
            <a:pPr algn="r"/>
            <a:endParaRPr lang="ar-DZ" sz="3600" dirty="0" smtClean="0"/>
          </a:p>
          <a:p>
            <a:pPr algn="r"/>
            <a:r>
              <a:rPr lang="ar-DZ" sz="3600" dirty="0" smtClean="0"/>
              <a:t>إستراتيجيّة معرض التّجوال</a:t>
            </a:r>
          </a:p>
          <a:p>
            <a:pPr algn="r"/>
            <a:r>
              <a:rPr lang="ar-DZ" sz="3600" dirty="0" smtClean="0"/>
              <a:t>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DZ" sz="3600" b="0" i="0" u="sng" strike="noStrike" cap="none" normalizeH="0" baseline="0" dirty="0" smtClean="0">
              <a:ln>
                <a:noFill/>
              </a:ln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rtl="1"/>
            <a:endParaRPr lang="fr-FR" sz="40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682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070" y="3714750"/>
            <a:ext cx="374653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7420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4333" y="527049"/>
            <a:ext cx="753533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DZ" sz="3200" b="1" dirty="0" smtClean="0"/>
              <a:t>ملخّص الحصة </a:t>
            </a:r>
          </a:p>
          <a:p>
            <a:pPr algn="ctr"/>
            <a:endParaRPr lang="ar-DZ" sz="3200" dirty="0" smtClean="0"/>
          </a:p>
          <a:p>
            <a:pPr algn="ctr"/>
            <a:endParaRPr lang="ar-DZ" sz="3200" dirty="0" smtClean="0"/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ar-DZ" sz="3200" dirty="0" smtClean="0">
              <a:solidFill>
                <a:srgbClr val="800000"/>
              </a:solidFill>
            </a:endParaRPr>
          </a:p>
          <a:p>
            <a:pPr algn="r"/>
            <a:endParaRPr lang="en-US" sz="3200" dirty="0">
              <a:solidFill>
                <a:srgbClr val="800000"/>
              </a:solidFill>
            </a:endParaRPr>
          </a:p>
          <a:p>
            <a:endParaRPr lang="en-US" sz="3200" dirty="0" smtClean="0">
              <a:solidFill>
                <a:srgbClr val="800000"/>
              </a:solidFill>
            </a:endParaRPr>
          </a:p>
          <a:p>
            <a:pPr algn="r"/>
            <a:r>
              <a:rPr lang="ar-DZ" sz="3200" dirty="0" smtClean="0">
                <a:solidFill>
                  <a:srgbClr val="800000"/>
                </a:solidFill>
              </a:rPr>
              <a:t>                         </a:t>
            </a:r>
            <a:endParaRPr lang="en-US" sz="3200" dirty="0">
              <a:solidFill>
                <a:srgbClr val="800000"/>
              </a:solidFill>
            </a:endParaRPr>
          </a:p>
          <a:p>
            <a:endParaRPr lang="en-US" sz="3200" dirty="0">
              <a:solidFill>
                <a:srgbClr val="800000"/>
              </a:solidFill>
            </a:endParaRPr>
          </a:p>
          <a:p>
            <a:r>
              <a:rPr lang="en-US" sz="3200" dirty="0" smtClean="0">
                <a:solidFill>
                  <a:srgbClr val="800000"/>
                </a:solidFill>
              </a:rPr>
              <a:t> </a:t>
            </a:r>
            <a:endParaRPr lang="en-US" sz="3200" dirty="0">
              <a:solidFill>
                <a:srgbClr val="800000"/>
              </a:solidFill>
            </a:endParaRPr>
          </a:p>
        </p:txBody>
      </p:sp>
      <p:pic>
        <p:nvPicPr>
          <p:cNvPr id="269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3163" y="2006601"/>
            <a:ext cx="4110037" cy="4080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21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</a:t>
            </a:r>
            <a:endParaRPr lang="en-US" dirty="0"/>
          </a:p>
        </p:txBody>
      </p:sp>
      <p:sp>
        <p:nvSpPr>
          <p:cNvPr id="9" name="Flèche courbée vers la gauche 8"/>
          <p:cNvSpPr/>
          <p:nvPr/>
        </p:nvSpPr>
        <p:spPr>
          <a:xfrm rot="10800000" flipH="1">
            <a:off x="6108433" y="2895886"/>
            <a:ext cx="823579" cy="2568269"/>
          </a:xfrm>
          <a:prstGeom prst="curvedLeftArrow">
            <a:avLst>
              <a:gd name="adj1" fmla="val 25000"/>
              <a:gd name="adj2" fmla="val 50000"/>
              <a:gd name="adj3" fmla="val 5048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Flèche courbée vers la gauche 10"/>
          <p:cNvSpPr/>
          <p:nvPr/>
        </p:nvSpPr>
        <p:spPr>
          <a:xfrm rot="5400000" flipH="1">
            <a:off x="4111140" y="485482"/>
            <a:ext cx="704352" cy="2574036"/>
          </a:xfrm>
          <a:prstGeom prst="curvedLeftArrow">
            <a:avLst>
              <a:gd name="adj1" fmla="val 25000"/>
              <a:gd name="adj2" fmla="val 50000"/>
              <a:gd name="adj3" fmla="val 1706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 courbée vers la gauche 11"/>
          <p:cNvSpPr/>
          <p:nvPr/>
        </p:nvSpPr>
        <p:spPr>
          <a:xfrm flipH="1">
            <a:off x="1559417" y="2664651"/>
            <a:ext cx="753449" cy="2799504"/>
          </a:xfrm>
          <a:prstGeom prst="curvedLeftArrow">
            <a:avLst>
              <a:gd name="adj1" fmla="val 25000"/>
              <a:gd name="adj2" fmla="val 50000"/>
              <a:gd name="adj3" fmla="val 424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 courbée vers la gauche 12"/>
          <p:cNvSpPr/>
          <p:nvPr/>
        </p:nvSpPr>
        <p:spPr>
          <a:xfrm rot="16200000" flipH="1">
            <a:off x="4084371" y="4666046"/>
            <a:ext cx="581105" cy="2799504"/>
          </a:xfrm>
          <a:prstGeom prst="curvedLeftArrow">
            <a:avLst>
              <a:gd name="adj1" fmla="val 25000"/>
              <a:gd name="adj2" fmla="val 50000"/>
              <a:gd name="adj3" fmla="val 424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20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11548" y="327804"/>
            <a:ext cx="53311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400" b="1" dirty="0" smtClean="0"/>
              <a:t>الحصة 03</a:t>
            </a:r>
            <a:endParaRPr lang="en-GB" sz="4400" b="1" dirty="0"/>
          </a:p>
          <a:p>
            <a:pPr algn="ctr"/>
            <a:endParaRPr lang="en-GB" sz="4400" b="1" dirty="0">
              <a:solidFill>
                <a:srgbClr val="FF0000"/>
              </a:solidFill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190714"/>
            <a:ext cx="2863969" cy="236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22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</a:t>
            </a:r>
            <a:endParaRPr lang="en-US" dirty="0"/>
          </a:p>
        </p:txBody>
      </p:sp>
      <p:sp>
        <p:nvSpPr>
          <p:cNvPr id="10" name="Ellipse 9"/>
          <p:cNvSpPr/>
          <p:nvPr/>
        </p:nvSpPr>
        <p:spPr>
          <a:xfrm>
            <a:off x="1397479" y="1052423"/>
            <a:ext cx="7289321" cy="113829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3200" b="1" dirty="0" smtClean="0"/>
              <a:t>عناصر فاعلة في الموقف التعليمي</a:t>
            </a:r>
            <a:endParaRPr lang="fr-FR" sz="3200" b="1" dirty="0"/>
          </a:p>
        </p:txBody>
      </p:sp>
      <p:sp>
        <p:nvSpPr>
          <p:cNvPr id="12" name="Rectangle 11"/>
          <p:cNvSpPr/>
          <p:nvPr/>
        </p:nvSpPr>
        <p:spPr>
          <a:xfrm>
            <a:off x="2432649" y="2679161"/>
            <a:ext cx="6254151" cy="36771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buFont typeface="Wingdings" pitchFamily="2" charset="2"/>
              <a:buChar char="§"/>
            </a:pPr>
            <a:endParaRPr lang="ar-DZ" sz="4400" b="1" dirty="0" smtClean="0">
              <a:solidFill>
                <a:schemeClr val="tx1"/>
              </a:solidFill>
            </a:endParaRPr>
          </a:p>
          <a:p>
            <a:pPr algn="ctr" rtl="1">
              <a:buFont typeface="Wingdings" pitchFamily="2" charset="2"/>
              <a:buChar char="§"/>
            </a:pPr>
            <a:r>
              <a:rPr lang="ar-DZ" sz="4400" b="1" dirty="0" smtClean="0">
                <a:solidFill>
                  <a:schemeClr val="tx1"/>
                </a:solidFill>
              </a:rPr>
              <a:t>طرائق وإستراتجيات التدريس </a:t>
            </a:r>
          </a:p>
          <a:p>
            <a:pPr algn="ctr" rtl="1">
              <a:buFont typeface="Wingdings" pitchFamily="2" charset="2"/>
              <a:buChar char="§"/>
            </a:pPr>
            <a:r>
              <a:rPr lang="ar-DZ" sz="4400" b="1" dirty="0" smtClean="0">
                <a:solidFill>
                  <a:schemeClr val="tx1"/>
                </a:solidFill>
              </a:rPr>
              <a:t>الفروق الفردية وأنماط التعلم </a:t>
            </a:r>
          </a:p>
          <a:p>
            <a:pPr algn="ctr" rtl="1">
              <a:buFont typeface="Wingdings" pitchFamily="2" charset="2"/>
              <a:buChar char="§"/>
            </a:pPr>
            <a:r>
              <a:rPr lang="ar-DZ" sz="4400" b="1" dirty="0" smtClean="0">
                <a:solidFill>
                  <a:schemeClr val="tx1"/>
                </a:solidFill>
              </a:rPr>
              <a:t>الدعائم والوسائط البيداغوجية</a:t>
            </a:r>
          </a:p>
          <a:p>
            <a:pPr algn="ctr" rtl="1"/>
            <a:r>
              <a:rPr lang="ar-DZ" sz="4400" b="1" dirty="0" smtClean="0">
                <a:solidFill>
                  <a:schemeClr val="tx1"/>
                </a:solidFill>
              </a:rPr>
              <a:t> </a:t>
            </a:r>
          </a:p>
          <a:p>
            <a:pPr algn="ctr" rtl="1"/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23935"/>
            <a:ext cx="7772400" cy="877077"/>
          </a:xfrm>
        </p:spPr>
        <p:txBody>
          <a:bodyPr/>
          <a:lstStyle/>
          <a:p>
            <a:pPr algn="r"/>
            <a:r>
              <a:rPr lang="ar-DZ" sz="4000" b="1" dirty="0" smtClean="0"/>
              <a:t>الأهداف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101012"/>
            <a:ext cx="8001000" cy="3377682"/>
          </a:xfrm>
        </p:spPr>
        <p:txBody>
          <a:bodyPr>
            <a:normAutofit/>
          </a:bodyPr>
          <a:lstStyle/>
          <a:p>
            <a:pPr marL="514350" indent="-514350" algn="r" rtl="1">
              <a:buAutoNum type="arabicPeriod"/>
            </a:pPr>
            <a:r>
              <a:rPr lang="ar-DZ" dirty="0" smtClean="0">
                <a:solidFill>
                  <a:schemeClr val="tx1"/>
                </a:solidFill>
              </a:rPr>
              <a:t>يميز بين الطريقة والإستراتجية.</a:t>
            </a:r>
          </a:p>
          <a:p>
            <a:pPr marL="514350" indent="-514350" algn="r" rtl="1">
              <a:buAutoNum type="arabicPeriod"/>
            </a:pPr>
            <a:r>
              <a:rPr lang="ar-DZ" dirty="0" smtClean="0">
                <a:solidFill>
                  <a:schemeClr val="tx1"/>
                </a:solidFill>
              </a:rPr>
              <a:t> يدرك أن التعليم الجيّد يحدث عندما تكون الطريقة والإستراتيجية موافقة لنمط التعلم والفروق الفردية. </a:t>
            </a:r>
          </a:p>
          <a:p>
            <a:pPr marL="514350" indent="-514350" algn="r" rtl="1">
              <a:buAutoNum type="arabicPeriod"/>
            </a:pPr>
            <a:r>
              <a:rPr lang="ar-DZ" dirty="0" smtClean="0">
                <a:solidFill>
                  <a:schemeClr val="tx1"/>
                </a:solidFill>
              </a:rPr>
              <a:t>يتعرف على أنواع الوسائل التعليمية ومكانتها في منهجية تعليم علوم الطبيعة والحياة.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Image 5" descr="ÙØ§ ÙØ¹ÙÙ Ø§ÙÙØ¯Ù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465" y="3848907"/>
            <a:ext cx="3461759" cy="211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06897" y="845390"/>
            <a:ext cx="8500533" cy="5351936"/>
          </a:xfrm>
        </p:spPr>
        <p:txBody>
          <a:bodyPr>
            <a:normAutofit fontScale="90000"/>
          </a:bodyPr>
          <a:lstStyle/>
          <a:p>
            <a:pPr rtl="1"/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latin typeface="Calibri" pitchFamily="34" charset="0"/>
              </a:rPr>
              <a:t>بما تفسر عدم وصول بعض المتعلمين إلى مستويات التعلم الطبيعية لنموهم .</a:t>
            </a: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b="1" dirty="0" smtClean="0">
                <a:latin typeface="Calibri" pitchFamily="34" charset="0"/>
                <a:hlinkClick r:id="rId3" action="ppaction://hlinkfile"/>
              </a:rPr>
              <a:t>فكر – زاوج – شارك </a:t>
            </a:r>
            <a:r>
              <a:rPr lang="fr-FR" sz="3200" b="1" dirty="0" smtClean="0">
                <a:latin typeface="Calibri" pitchFamily="34" charset="0"/>
                <a:hlinkClick r:id="rId3" action="ppaction://hlinkfile"/>
              </a:rPr>
              <a:t>TPS </a:t>
            </a:r>
            <a:r>
              <a:rPr lang="fr-FR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fr-FR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latin typeface="Calibri" pitchFamily="34" charset="0"/>
                <a:hlinkClick r:id="rId4" action="ppaction://hlinkfile"/>
              </a:rPr>
              <a:t>الوسائل</a:t>
            </a:r>
            <a:r>
              <a:rPr lang="ar-DZ" sz="3200" dirty="0" smtClean="0">
                <a:latin typeface="Calibri" pitchFamily="34" charset="0"/>
              </a:rPr>
              <a:t> </a:t>
            </a:r>
            <a:r>
              <a:rPr lang="ar-DZ" sz="3200" dirty="0" err="1" smtClean="0">
                <a:latin typeface="Calibri" pitchFamily="34" charset="0"/>
              </a:rPr>
              <a:t>و</a:t>
            </a:r>
            <a:r>
              <a:rPr lang="ar-DZ" sz="3200" dirty="0" smtClean="0">
                <a:latin typeface="Calibri" pitchFamily="34" charset="0"/>
              </a:rPr>
              <a:t> </a:t>
            </a:r>
            <a:r>
              <a:rPr lang="ar-DZ" sz="3200" dirty="0" smtClean="0">
                <a:latin typeface="Calibri" pitchFamily="34" charset="0"/>
                <a:hlinkClick r:id="rId5" action="ppaction://hlinkfile"/>
              </a:rPr>
              <a:t>الطرائق</a:t>
            </a:r>
            <a:r>
              <a:rPr lang="ar-DZ" sz="3200" dirty="0" smtClean="0">
                <a:latin typeface="Calibri" pitchFamily="34" charset="0"/>
              </a:rPr>
              <a:t/>
            </a:r>
            <a:br>
              <a:rPr lang="ar-DZ" sz="3200" dirty="0" smtClean="0">
                <a:latin typeface="Calibri" pitchFamily="34" charset="0"/>
              </a:rPr>
            </a:br>
            <a:r>
              <a:rPr lang="ar-DZ" sz="3200" dirty="0" smtClean="0">
                <a:latin typeface="Calibri" pitchFamily="34" charset="0"/>
              </a:rPr>
              <a:t>و</a:t>
            </a: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  <a:hlinkClick r:id="rId6" action="ppaction://hlinkfile"/>
              </a:rPr>
              <a:t> الفروق</a:t>
            </a:r>
            <a:r>
              <a:rPr lang="fr-FR" sz="3200" dirty="0" smtClean="0">
                <a:latin typeface="Calibri" pitchFamily="34" charset="0"/>
              </a:rPr>
              <a:t/>
            </a:r>
            <a:br>
              <a:rPr lang="fr-FR" sz="3200" dirty="0" smtClean="0"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ar-DZ" sz="3200" dirty="0" smtClean="0">
                <a:solidFill>
                  <a:srgbClr val="FF0000"/>
                </a:solidFill>
                <a:latin typeface="Calibri" pitchFamily="34" charset="0"/>
              </a:rPr>
            </a:br>
            <a:endParaRPr lang="en-US" sz="3200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27034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808" y="2782957"/>
            <a:ext cx="2786271" cy="3165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4294967295"/>
          </p:nvPr>
        </p:nvSpPr>
        <p:spPr>
          <a:xfrm>
            <a:off x="3144079" y="6197326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fld id="{306F1437-60A7-9C41-B5FF-E87EFF505A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algn="ctr"/>
              <a:t>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196548" y="278298"/>
            <a:ext cx="5168348" cy="5670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 rtl="1">
              <a:lnSpc>
                <a:spcPct val="90000"/>
              </a:lnSpc>
              <a:spcBef>
                <a:spcPct val="0"/>
              </a:spcBef>
              <a:defRPr/>
            </a:pPr>
            <a:r>
              <a:rPr lang="ar-DZ" sz="4400" dirty="0" smtClean="0">
                <a:solidFill>
                  <a:prstClr val="black"/>
                </a:solidFill>
                <a:latin typeface="Calibri Light"/>
                <a:ea typeface="+mj-ea"/>
                <a:cs typeface="Times New Roman" panose="02020603050405020304" pitchFamily="18" charset="0"/>
                <a:hlinkClick r:id="rId8" action="ppaction://hlinkfile"/>
              </a:rPr>
              <a:t>النشاط 06 :</a:t>
            </a:r>
            <a:endParaRPr lang="fr-FR" sz="4400" dirty="0">
              <a:solidFill>
                <a:prstClr val="black"/>
              </a:solidFill>
              <a:latin typeface="Calibri Light"/>
              <a:ea typeface="+mj-ea"/>
              <a:cs typeface="+mj-cs"/>
            </a:endParaRPr>
          </a:p>
        </p:txBody>
      </p:sp>
      <p:pic>
        <p:nvPicPr>
          <p:cNvPr id="8" name="Image 7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3280" y="5975624"/>
            <a:ext cx="727234" cy="88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1466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11548" y="327804"/>
            <a:ext cx="53311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400" b="1" dirty="0" smtClean="0"/>
              <a:t>الحصة 04</a:t>
            </a:r>
            <a:endParaRPr lang="en-GB" sz="4400" b="1" dirty="0"/>
          </a:p>
          <a:p>
            <a:pPr algn="ctr"/>
            <a:endParaRPr lang="en-GB" sz="4400" b="1" dirty="0">
              <a:solidFill>
                <a:srgbClr val="FF0000"/>
              </a:solidFill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190714"/>
            <a:ext cx="2863969" cy="236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25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</a:t>
            </a:r>
            <a:endParaRPr lang="en-US" dirty="0"/>
          </a:p>
        </p:txBody>
      </p:sp>
      <p:sp>
        <p:nvSpPr>
          <p:cNvPr id="6" name="Ellipse 5"/>
          <p:cNvSpPr/>
          <p:nvPr/>
        </p:nvSpPr>
        <p:spPr>
          <a:xfrm>
            <a:off x="2277374" y="1774354"/>
            <a:ext cx="6866626" cy="343600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3200" b="1" dirty="0" smtClean="0"/>
              <a:t>التخطيط لحصة تعليمية/ </a:t>
            </a:r>
            <a:r>
              <a:rPr lang="ar-DZ" sz="3600" b="1" dirty="0" smtClean="0"/>
              <a:t>تعلمية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9342" y="671804"/>
            <a:ext cx="8117457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4800" b="1" dirty="0" smtClean="0"/>
              <a:t>الهدف </a:t>
            </a:r>
            <a:r>
              <a:rPr lang="ar-DZ" sz="3600" b="1" dirty="0" smtClean="0"/>
              <a:t>:</a:t>
            </a:r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600" b="1" dirty="0" smtClean="0"/>
              <a:t>يتعرّف على كيفية التخطيط لحصة تعليمية / تعلمية</a:t>
            </a:r>
            <a:endParaRPr lang="en-US" sz="3600" b="1" dirty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26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</a:t>
            </a:r>
            <a:endParaRPr lang="en-US" dirty="0"/>
          </a:p>
        </p:txBody>
      </p:sp>
      <p:pic>
        <p:nvPicPr>
          <p:cNvPr id="5" name="Image 4" descr="ÙØ§ ÙØ¹ÙÙ Ø§ÙÙØ¯Ù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465" y="3848907"/>
            <a:ext cx="3461759" cy="211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27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التعليميّة  - المناهجُ الدّراسيّة  </a:t>
            </a:r>
            <a:endParaRPr lang="en-US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0" y="1"/>
            <a:ext cx="8936966" cy="726352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7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kumimoji="0" lang="fr-FR" sz="5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07</a:t>
            </a:r>
            <a:endParaRPr lang="fr-FR" sz="5400" u="sng" dirty="0" smtClean="0">
              <a:solidFill>
                <a:srgbClr val="FF0000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DZ" sz="5400" b="0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lvl="0" algn="r" defTabSz="914400" rtl="1" fontAlgn="base">
              <a:spcBef>
                <a:spcPct val="0"/>
              </a:spcBef>
              <a:spcAft>
                <a:spcPct val="0"/>
              </a:spcAft>
            </a:pPr>
            <a:r>
              <a:rPr lang="ar-DZ" sz="3200" b="1" dirty="0" smtClean="0">
                <a:latin typeface="Calibri" pitchFamily="34" charset="0"/>
              </a:rPr>
              <a:t>أسئلة ضرورية تساعدني في تخطيط حصّة تعليمية / </a:t>
            </a:r>
            <a:r>
              <a:rPr lang="ar-DZ" sz="3200" b="1" dirty="0" err="1" smtClean="0">
                <a:latin typeface="Calibri" pitchFamily="34" charset="0"/>
              </a:rPr>
              <a:t>تعلّميّة</a:t>
            </a:r>
            <a:r>
              <a:rPr lang="ar-DZ" sz="2800" dirty="0" smtClean="0">
                <a:latin typeface="Calibri" pitchFamily="34" charset="0"/>
              </a:rPr>
              <a:t/>
            </a:r>
            <a:br>
              <a:rPr lang="ar-DZ" sz="2800" dirty="0" smtClean="0">
                <a:latin typeface="Calibri" pitchFamily="34" charset="0"/>
              </a:rPr>
            </a:br>
            <a:endParaRPr lang="ar-DZ" sz="2800" dirty="0" smtClean="0">
              <a:latin typeface="Calibri" pitchFamily="34" charset="0"/>
            </a:endParaRPr>
          </a:p>
          <a:p>
            <a:pPr lvl="0" algn="r" defTabSz="914400" rtl="1" fontAlgn="base">
              <a:spcBef>
                <a:spcPct val="0"/>
              </a:spcBef>
              <a:spcAft>
                <a:spcPct val="0"/>
              </a:spcAft>
            </a:pPr>
            <a:r>
              <a:rPr lang="ar-DZ" sz="2800" dirty="0" smtClean="0">
                <a:latin typeface="Calibri" pitchFamily="34" charset="0"/>
              </a:rPr>
              <a:t/>
            </a:r>
            <a:br>
              <a:rPr lang="ar-DZ" sz="2800" dirty="0" smtClean="0">
                <a:latin typeface="Calibri" pitchFamily="34" charset="0"/>
              </a:rPr>
            </a:br>
            <a:r>
              <a:rPr lang="ar-DZ" sz="2800" dirty="0" smtClean="0">
                <a:latin typeface="Calibri" pitchFamily="34" charset="0"/>
              </a:rPr>
              <a:t> </a:t>
            </a:r>
            <a:r>
              <a:rPr lang="ar-DZ" sz="2400" b="1" dirty="0" smtClean="0"/>
              <a:t>وأنت تخطّط لحصة تعليميّة / </a:t>
            </a:r>
            <a:r>
              <a:rPr lang="ar-DZ" sz="2400" b="1" dirty="0" err="1" smtClean="0"/>
              <a:t>تعلميّة</a:t>
            </a:r>
            <a:r>
              <a:rPr lang="ar-DZ" sz="2400" b="1" dirty="0" smtClean="0"/>
              <a:t> حدد أهم الأسئلة التي تتبادر إلى ذهنك ؟</a:t>
            </a:r>
            <a:r>
              <a:rPr lang="ar-DZ" sz="2400" dirty="0" smtClean="0"/>
              <a:t/>
            </a:r>
            <a:br>
              <a:rPr lang="ar-DZ" sz="2400" dirty="0" smtClean="0"/>
            </a:br>
            <a:endParaRPr lang="ar-DZ" sz="2400" dirty="0" smtClean="0"/>
          </a:p>
          <a:p>
            <a:pPr lvl="0" algn="r" defTabSz="914400" rtl="1" fontAlgn="base">
              <a:spcBef>
                <a:spcPct val="0"/>
              </a:spcBef>
              <a:spcAft>
                <a:spcPct val="0"/>
              </a:spcAft>
            </a:pPr>
            <a:r>
              <a:rPr lang="ar-DZ" sz="2800" dirty="0" smtClean="0">
                <a:latin typeface="Calibri" pitchFamily="34" charset="0"/>
              </a:rPr>
              <a:t/>
            </a:r>
            <a:br>
              <a:rPr lang="ar-DZ" sz="2800" dirty="0" smtClean="0">
                <a:latin typeface="Calibri" pitchFamily="34" charset="0"/>
              </a:rPr>
            </a:br>
            <a:r>
              <a:rPr lang="ar-DZ" sz="2800" dirty="0" smtClean="0">
                <a:latin typeface="Calibri" pitchFamily="34" charset="0"/>
              </a:rPr>
              <a:t> </a:t>
            </a:r>
            <a:r>
              <a:rPr lang="ar-DZ" sz="2800" b="1" dirty="0" smtClean="0">
                <a:latin typeface="Calibri" pitchFamily="34" charset="0"/>
              </a:rPr>
              <a:t>إستراتيجية (فكر – زاوج – شارك ) </a:t>
            </a:r>
            <a:r>
              <a:rPr lang="fr-FR" sz="2800" b="1" dirty="0" smtClean="0">
                <a:latin typeface="Calibri" pitchFamily="34" charset="0"/>
              </a:rPr>
              <a:t>TPS</a:t>
            </a:r>
            <a:endParaRPr kumimoji="0" lang="ar-DZ" sz="2400" b="1" i="0" u="sng" strike="noStrike" cap="none" normalizeH="0" baseline="0" dirty="0" smtClean="0">
              <a:ln>
                <a:noFill/>
              </a:ln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rtl="1"/>
            <a:endParaRPr lang="fr-FR" sz="48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703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43350"/>
            <a:ext cx="3166269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523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531" y="354012"/>
            <a:ext cx="81550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endParaRPr lang="en-GB" sz="2800" dirty="0"/>
          </a:p>
          <a:p>
            <a:pPr algn="ctr"/>
            <a:endParaRPr lang="en-GB" sz="2800" dirty="0">
              <a:solidFill>
                <a:srgbClr val="800000"/>
              </a:solidFill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3100" y="1362075"/>
            <a:ext cx="52578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28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02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097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DZ" dirty="0" smtClean="0">
                <a:solidFill>
                  <a:srgbClr val="FF0000"/>
                </a:solidFill>
              </a:rPr>
              <a:t/>
            </a:r>
            <a:br>
              <a:rPr lang="ar-DZ" dirty="0" smtClean="0">
                <a:solidFill>
                  <a:srgbClr val="FF0000"/>
                </a:solidFill>
              </a:rPr>
            </a:br>
            <a:r>
              <a:rPr lang="ar-DZ" b="1" dirty="0" smtClean="0"/>
              <a:t>إلى أين نتّجه الآنَ </a:t>
            </a:r>
            <a:r>
              <a:rPr lang="ar-DZ" dirty="0" smtClean="0"/>
              <a:t>؟</a:t>
            </a:r>
            <a:r>
              <a:rPr lang="ar-DZ" dirty="0" smtClean="0">
                <a:solidFill>
                  <a:srgbClr val="FF0000"/>
                </a:solidFill>
              </a:rPr>
              <a:t/>
            </a:r>
            <a:br>
              <a:rPr lang="ar-DZ" dirty="0" smtClean="0">
                <a:solidFill>
                  <a:srgbClr val="FF0000"/>
                </a:solidFill>
              </a:rPr>
            </a:b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29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 </a:t>
            </a:r>
            <a:endParaRPr lang="en-US" dirty="0"/>
          </a:p>
        </p:txBody>
      </p:sp>
      <p:pic>
        <p:nvPicPr>
          <p:cNvPr id="8" name="Picture 5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4032"/>
            <a:ext cx="979169" cy="893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3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2293469"/>
            <a:ext cx="3230563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98912" y="5376333"/>
            <a:ext cx="7683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Donnez un poisson à un homme et vous le nourrissez pour un jour. Enseigner à un homme comment pêcher et il sera capable de se nourrir pour toute une </a:t>
            </a:r>
            <a:r>
              <a:rPr lang="en-US" dirty="0" smtClean="0">
                <a:solidFill>
                  <a:schemeClr val="bg1"/>
                </a:solidFill>
              </a:rPr>
              <a:t>vie.</a:t>
            </a:r>
          </a:p>
          <a:p>
            <a:pPr algn="r"/>
            <a:r>
              <a:rPr lang="ar-JO" dirty="0">
                <a:solidFill>
                  <a:schemeClr val="bg1"/>
                </a:solidFill>
              </a:rPr>
              <a:t>إن أعطيت الرجل سمكة فقد أطعمته ليوم واحد، وإن علمته كيف يصطاد فقد أطعمته مدى الحياة.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Image 1" descr="fleur-f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5612" y="1504564"/>
            <a:ext cx="716873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24287" y="192275"/>
            <a:ext cx="86911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en-GB" sz="3600" dirty="0" smtClean="0">
                <a:hlinkClick r:id="rId4" action="ppaction://hlinkfile"/>
              </a:rPr>
              <a:t>   </a:t>
            </a:r>
            <a:r>
              <a:rPr lang="ar-DZ" sz="6000" b="1" u="sng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  <a:hlinkClick r:id="rId4" action="ppaction://hlinkfile"/>
              </a:rPr>
              <a:t>نشاط كسر الجليد </a:t>
            </a:r>
            <a:endParaRPr lang="en-GB" sz="6000" b="1" u="sng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9326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24200" y="274637"/>
            <a:ext cx="2643882" cy="1795703"/>
          </a:xfrm>
        </p:spPr>
        <p:txBody>
          <a:bodyPr>
            <a:normAutofit/>
          </a:bodyPr>
          <a:lstStyle/>
          <a:p>
            <a:r>
              <a:rPr lang="ar-DZ" b="1" dirty="0" smtClean="0">
                <a:solidFill>
                  <a:srgbClr val="C00000"/>
                </a:solidFill>
              </a:rPr>
              <a:t>النشاط 08 </a:t>
            </a:r>
            <a:r>
              <a:rPr lang="fr-FR" b="1" dirty="0" smtClean="0">
                <a:solidFill>
                  <a:srgbClr val="C00000"/>
                </a:solidFill>
              </a:rPr>
              <a:t/>
            </a:r>
            <a:br>
              <a:rPr lang="fr-FR" b="1" dirty="0" smtClean="0">
                <a:solidFill>
                  <a:srgbClr val="C00000"/>
                </a:solidFill>
              </a:rPr>
            </a:br>
            <a:r>
              <a:rPr lang="ar-DZ" b="1" dirty="0" smtClean="0"/>
              <a:t>التخطيط</a:t>
            </a:r>
            <a:endParaRPr lang="fr-FR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-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Espace réservé du contenu 5" descr="RÃ©sultat de recherche d'images pour &quot;â«ÙÙØ§Ø°Ø¬ ÙØ£ÙÙØ§Ø¹ Ø§ÙØ¬ÙÙØ³ Ø¯Ø§Ø®Ù Ø§ÙØµÙ Ø§ÙØ¯Ø±Ø§Ø³Ùâ¬â&quot;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493713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RÃ©sultat de recherche d'images pour &quot;â«ÙÙØ§Ø°Ø¬ ÙØ£ÙÙØ§Ø¹ Ø§ÙØ¬ÙÙØ³ Ø¯Ø§Ø®Ù Ø§ÙØµÙ Ø§ÙØ¯Ø±Ø§Ø³Ùâ¬â&quot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2407" y="294516"/>
            <a:ext cx="2684393" cy="224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Image associÃ©e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1935735"/>
            <a:ext cx="2331706" cy="233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RÃ©sultat de recherche d'images pour &quot;â«Ø±Ø³ÙÙ ØªØ¸ÙØ± Ø³Ø§Ø¹Ø© Ø²ÙÙÙØ©â¬â&quot;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1" y="4405022"/>
            <a:ext cx="1371600" cy="101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RÃ©sultat de recherche d'images pour &quot;â«Ø±Ø³ÙÙ ØªØ¸ÙØ± Ø­Ø§Ø¬Ø© Ø§ÙÙØ¹ÙÙ Ø§ÙÙÙÙØ§Ø¬ ÙØ§ÙÙØ®Ø·Ø·Ø§Øª ÙÙ Ø£Ø¬Ù Ø¨ÙØ§Ø¡ ÙØ°ÙØ±Ø©â¬â&quot;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20686" y="4666028"/>
            <a:ext cx="2299114" cy="149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mage associÃ©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52392" y="3186075"/>
            <a:ext cx="2733156" cy="2229589"/>
          </a:xfrm>
          <a:prstGeom prst="rect">
            <a:avLst/>
          </a:prstGeom>
          <a:noFill/>
        </p:spPr>
      </p:pic>
      <p:pic>
        <p:nvPicPr>
          <p:cNvPr id="11" name="Image 10" descr="RÃ©sultat de recherche d'images pour &quot;â«Ø±Ø³ÙÙ ØªØ¸ÙØ± Ø­ÙØ±Ø© Ø§ÙÙØ¹ÙÙ ÙØªØ®Ø·ÙØ· Ø§ÙØ¯Ø±Ø³â¬â&quot;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916391"/>
            <a:ext cx="3720686" cy="259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RÃ©sultat de recherche d'images pour &quot;â«ØªØ§ÙØ®Ø·Ø·Ø§Øª Ø§ÙØ³ÙÙÙØ©ÙØ¨ÙØ§Ø¡ Ø§ÙØªØ¹ÙÙØ§Øª ÙÙ Ø§ÙØ¬Ø²Ø§Ø¦Ø±â¬â&quot;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533" y="2540760"/>
            <a:ext cx="3064667" cy="115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6510" y="839756"/>
            <a:ext cx="7772400" cy="1679510"/>
          </a:xfrm>
        </p:spPr>
        <p:txBody>
          <a:bodyPr>
            <a:normAutofit/>
          </a:bodyPr>
          <a:lstStyle/>
          <a:p>
            <a:r>
              <a:rPr lang="ar-DZ" dirty="0" smtClean="0">
                <a:solidFill>
                  <a:srgbClr val="7030A0"/>
                </a:solidFill>
              </a:rPr>
              <a:t>خطوات </a:t>
            </a:r>
            <a:r>
              <a:rPr lang="ar-DZ" dirty="0" smtClean="0">
                <a:solidFill>
                  <a:srgbClr val="7030A0"/>
                </a:solidFill>
                <a:hlinkClick r:id="rId3" action="ppaction://hlinkfile"/>
              </a:rPr>
              <a:t>تحضير</a:t>
            </a:r>
            <a:r>
              <a:rPr lang="ar-DZ" dirty="0" smtClean="0">
                <a:solidFill>
                  <a:srgbClr val="7030A0"/>
                </a:solidFill>
              </a:rPr>
              <a:t> الدرس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Image 5" descr="RÃ©sultat de recherche d'images pour &quot;â«Ø±Ø³ÙÙ ØªØ¸ÙØ± Ø­ÙØ±Ø© Ø§ÙÙØ¹ÙÙ ÙØªØ®Ø·ÙØ· Ø§ÙØ¯Ø±Ø³â¬â&quot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265714"/>
            <a:ext cx="3736910" cy="309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RÃ©sultat de recherche d'images pour &quot;â«Ø§ÙÙØ°ÙØ±Ø© Ø§ÙØªØ±Ø¨ÙÙØ©â¬â&quot;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12966965">
            <a:off x="1279986" y="5052970"/>
            <a:ext cx="1472112" cy="657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69234" y="379562"/>
            <a:ext cx="39839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400" b="1" dirty="0" smtClean="0"/>
              <a:t>الحصة 05</a:t>
            </a:r>
            <a:endParaRPr lang="en-GB" sz="4400" b="1" dirty="0"/>
          </a:p>
          <a:p>
            <a:pPr algn="ctr"/>
            <a:endParaRPr lang="en-GB" sz="4400" b="1" dirty="0">
              <a:solidFill>
                <a:srgbClr val="FF0000"/>
              </a:solidFill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8575" y="2190713"/>
            <a:ext cx="2346383" cy="208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32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</a:t>
            </a:r>
            <a:endParaRPr lang="en-US" dirty="0"/>
          </a:p>
        </p:txBody>
      </p:sp>
      <p:sp>
        <p:nvSpPr>
          <p:cNvPr id="9" name="Ellipse 8"/>
          <p:cNvSpPr/>
          <p:nvPr/>
        </p:nvSpPr>
        <p:spPr>
          <a:xfrm>
            <a:off x="2294626" y="1826112"/>
            <a:ext cx="6614303" cy="30126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4000" b="1" dirty="0" smtClean="0"/>
              <a:t>إنجاز مذكرة بيداغوجية  لمورد تعلمي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083" y="895740"/>
            <a:ext cx="77300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4400" b="1" dirty="0" smtClean="0"/>
              <a:t>الهدف </a:t>
            </a:r>
            <a:r>
              <a:rPr lang="ar-DZ" sz="3200" b="1" dirty="0" smtClean="0"/>
              <a:t>:</a:t>
            </a:r>
          </a:p>
          <a:p>
            <a:pPr algn="r" rtl="1">
              <a:buFont typeface="Wingdings" pitchFamily="2" charset="2"/>
              <a:buChar char="§"/>
            </a:pPr>
            <a:r>
              <a:rPr lang="ar-DZ" sz="3600" b="1" dirty="0" smtClean="0"/>
              <a:t>يتدرب المتكونون على إنجاز مذكرة بيداغوجية </a:t>
            </a:r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33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-</a:t>
            </a:r>
            <a:endParaRPr lang="en-US" dirty="0"/>
          </a:p>
        </p:txBody>
      </p:sp>
      <p:pic>
        <p:nvPicPr>
          <p:cNvPr id="5" name="Image 4" descr="ÙØ§ ÙØ¹ÙÙ Ø§ÙÙØ¯Ù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065" y="3696507"/>
            <a:ext cx="3461759" cy="211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ÙØ§ ÙØ¹ÙÙ Ø§ÙÙØ¯Ù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465" y="3696507"/>
            <a:ext cx="3461759" cy="226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81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ar-JO" b="1" dirty="0" smtClean="0"/>
              <a:t>التأمل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JO" dirty="0" smtClean="0"/>
              <a:t>ما </a:t>
            </a:r>
            <a:r>
              <a:rPr lang="ar-JO" dirty="0"/>
              <a:t>الذي تعلمته اليوم؟</a:t>
            </a:r>
            <a:endParaRPr lang="en-GB" dirty="0"/>
          </a:p>
          <a:p>
            <a:pPr algn="r" rtl="1"/>
            <a:r>
              <a:rPr lang="ar-JO" dirty="0" smtClean="0"/>
              <a:t>ماذا</a:t>
            </a:r>
            <a:r>
              <a:rPr lang="ar-DZ" dirty="0" smtClean="0"/>
              <a:t> الذي تودّ معرفته</a:t>
            </a:r>
            <a:r>
              <a:rPr lang="ar-JO" dirty="0" smtClean="0"/>
              <a:t> </a:t>
            </a:r>
            <a:r>
              <a:rPr lang="ar-DZ" dirty="0" smtClean="0"/>
              <a:t>أكثر</a:t>
            </a:r>
            <a:r>
              <a:rPr lang="ar-JO" dirty="0" smtClean="0"/>
              <a:t>؟</a:t>
            </a:r>
            <a:endParaRPr lang="en-GB" dirty="0"/>
          </a:p>
          <a:p>
            <a:pPr algn="r" rtl="1"/>
            <a:r>
              <a:rPr lang="ar-JO" dirty="0" smtClean="0"/>
              <a:t>شارك </a:t>
            </a:r>
            <a:r>
              <a:rPr lang="ar-JO" dirty="0"/>
              <a:t>فكرتين </a:t>
            </a:r>
            <a:r>
              <a:rPr lang="ar-JO" dirty="0" smtClean="0"/>
              <a:t>قمت</a:t>
            </a:r>
            <a:r>
              <a:rPr lang="ar-DZ" dirty="0" smtClean="0"/>
              <a:t> </a:t>
            </a:r>
            <a:r>
              <a:rPr lang="ar-JO" dirty="0" smtClean="0"/>
              <a:t>باستخدامهما </a:t>
            </a:r>
            <a:r>
              <a:rPr lang="ar-JO" dirty="0"/>
              <a:t>أو تخطط </a:t>
            </a:r>
            <a:r>
              <a:rPr lang="ar-DZ" dirty="0" smtClean="0"/>
              <a:t>لهما</a:t>
            </a:r>
            <a:r>
              <a:rPr lang="ar-JO" dirty="0" smtClean="0"/>
              <a:t>؟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4864" y="3645946"/>
            <a:ext cx="4327979" cy="248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34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44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82499" y="475173"/>
            <a:ext cx="351836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400" b="1" dirty="0" smtClean="0"/>
              <a:t>الحصة 06</a:t>
            </a:r>
            <a:endParaRPr lang="en-GB" sz="4400" b="1" dirty="0"/>
          </a:p>
          <a:p>
            <a:pPr algn="ctr"/>
            <a:endParaRPr lang="en-GB" sz="4400" b="1" dirty="0">
              <a:solidFill>
                <a:srgbClr val="FF0000"/>
              </a:solidFill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90714"/>
            <a:ext cx="2782499" cy="215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35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-</a:t>
            </a:r>
            <a:endParaRPr lang="en-US" dirty="0"/>
          </a:p>
        </p:txBody>
      </p:sp>
      <p:sp>
        <p:nvSpPr>
          <p:cNvPr id="6" name="Ellipse 5"/>
          <p:cNvSpPr/>
          <p:nvPr/>
        </p:nvSpPr>
        <p:spPr>
          <a:xfrm>
            <a:off x="2087592" y="1921723"/>
            <a:ext cx="7056408" cy="290906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DZ" sz="3600" b="1" dirty="0" smtClean="0"/>
              <a:t>تنفيذ الحصة التعليمية / التعلمية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5332" y="1716833"/>
            <a:ext cx="698828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4000" b="1" dirty="0" smtClean="0"/>
              <a:t>الهدف </a:t>
            </a:r>
            <a:r>
              <a:rPr lang="ar-DZ" sz="3200" b="1" dirty="0" smtClean="0"/>
              <a:t>:</a:t>
            </a:r>
          </a:p>
          <a:p>
            <a:pPr algn="r" rtl="1"/>
            <a:endParaRPr lang="ar-DZ" sz="3200" b="1" dirty="0" smtClean="0"/>
          </a:p>
          <a:p>
            <a:pPr algn="r" rtl="1">
              <a:buFont typeface="Wingdings" pitchFamily="2" charset="2"/>
              <a:buChar char="§"/>
            </a:pPr>
            <a:r>
              <a:rPr lang="ar-DZ" sz="3200" b="1" dirty="0" smtClean="0"/>
              <a:t>يضبط الأعمال المنجزة وتمثيلها</a:t>
            </a:r>
            <a:endParaRPr lang="en-US" sz="3200" b="1" dirty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36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</a:t>
            </a:r>
            <a:endParaRPr lang="en-US" dirty="0"/>
          </a:p>
        </p:txBody>
      </p:sp>
      <p:pic>
        <p:nvPicPr>
          <p:cNvPr id="5" name="Image 4" descr="ÙØ§ ÙØ¹ÙÙ Ø§ÙÙØ¯Ù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065" y="4105469"/>
            <a:ext cx="3181841" cy="170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37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</a:t>
            </a:r>
            <a:endParaRPr lang="en-US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2070" y="438150"/>
            <a:ext cx="8394730" cy="4385816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DZ" altLang="en-US" sz="5400" b="1" u="sng" dirty="0" smtClean="0">
                <a:solidFill>
                  <a:srgbClr val="FF0000"/>
                </a:solidFill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النشاط </a:t>
            </a:r>
            <a:r>
              <a:rPr lang="fr-FR" altLang="en-US" sz="5400" u="sng" dirty="0" smtClean="0">
                <a:solidFill>
                  <a:srgbClr val="FF0000"/>
                </a:solidFill>
                <a:latin typeface="Traditional Arabic" pitchFamily="18" charset="-78"/>
                <a:ea typeface="MS PGothic" panose="020B0600070205080204" pitchFamily="34" charset="-128"/>
                <a:cs typeface="Traditional Arabic" pitchFamily="18" charset="-78"/>
              </a:rPr>
              <a:t>09</a:t>
            </a:r>
            <a:endParaRPr lang="ar-DZ" altLang="en-US" sz="5400" u="sng" dirty="0" smtClean="0">
              <a:solidFill>
                <a:srgbClr val="FF0000"/>
              </a:solidFill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  <a:p>
            <a:pPr algn="ctr" rtl="1"/>
            <a:endParaRPr lang="ar-DZ" sz="4000" b="1" dirty="0" smtClean="0"/>
          </a:p>
          <a:p>
            <a:pPr algn="ctr" rtl="1"/>
            <a:r>
              <a:rPr lang="ar-DZ" sz="4000" b="1" dirty="0" smtClean="0"/>
              <a:t>تمثيل السيناريو المقترح للوضعيّة</a:t>
            </a:r>
            <a:endParaRPr lang="ar-DZ" sz="3200" b="1" dirty="0" smtClean="0"/>
          </a:p>
          <a:p>
            <a:pPr algn="r" rtl="1"/>
            <a:endParaRPr lang="ar-DZ" sz="3200" b="1" dirty="0" smtClean="0"/>
          </a:p>
          <a:p>
            <a:pPr algn="r" rtl="1"/>
            <a:r>
              <a:rPr lang="ar-DZ" sz="3200" b="1" dirty="0" smtClean="0"/>
              <a:t>إستراتيجيّة لعب الأدوار</a:t>
            </a:r>
            <a:endParaRPr lang="ar-DZ" altLang="en-US" sz="4000" u="sng" dirty="0" smtClean="0">
              <a:latin typeface="Traditional Arabic" pitchFamily="18" charset="-78"/>
              <a:ea typeface="MS PGothic" panose="020B0600070205080204" pitchFamily="34" charset="-128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r>
              <a:rPr lang="ar-DZ" altLang="en-US" sz="3600" dirty="0" smtClean="0">
                <a:ea typeface="MS PGothic" panose="020B0600070205080204" pitchFamily="34" charset="-128"/>
              </a:rPr>
              <a:t> </a:t>
            </a:r>
            <a:endParaRPr kumimoji="0" lang="fr-FR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48717"/>
            <a:ext cx="3149600" cy="230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8326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82499" y="475173"/>
            <a:ext cx="351836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400" b="1" dirty="0" smtClean="0"/>
              <a:t>الحصة 07</a:t>
            </a:r>
            <a:endParaRPr lang="en-GB" sz="4400" b="1" dirty="0"/>
          </a:p>
          <a:p>
            <a:pPr algn="ctr"/>
            <a:endParaRPr lang="en-GB" sz="4400" b="1" dirty="0">
              <a:solidFill>
                <a:srgbClr val="FF0000"/>
              </a:solidFill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90714"/>
            <a:ext cx="2782499" cy="215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38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-</a:t>
            </a:r>
            <a:endParaRPr lang="en-US" dirty="0"/>
          </a:p>
        </p:txBody>
      </p:sp>
      <p:sp>
        <p:nvSpPr>
          <p:cNvPr id="6" name="Ellipse 5"/>
          <p:cNvSpPr/>
          <p:nvPr/>
        </p:nvSpPr>
        <p:spPr>
          <a:xfrm>
            <a:off x="2087592" y="1921723"/>
            <a:ext cx="6599208" cy="290906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400" b="1" dirty="0" smtClean="0"/>
              <a:t>شبكة الملاحظة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552091"/>
            <a:ext cx="7772400" cy="2156603"/>
          </a:xfrm>
        </p:spPr>
        <p:txBody>
          <a:bodyPr>
            <a:normAutofit/>
          </a:bodyPr>
          <a:lstStyle/>
          <a:p>
            <a:pPr algn="r"/>
            <a:r>
              <a:rPr lang="ar-DZ" b="1" dirty="0" smtClean="0"/>
              <a:t>الهدف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071396"/>
            <a:ext cx="7086600" cy="2448846"/>
          </a:xfrm>
        </p:spPr>
        <p:txBody>
          <a:bodyPr/>
          <a:lstStyle/>
          <a:p>
            <a:pPr algn="r" rtl="1">
              <a:buFont typeface="Wingdings" pitchFamily="2" charset="2"/>
              <a:buChar char="§"/>
            </a:pPr>
            <a:r>
              <a:rPr lang="ar-DZ" dirty="0" smtClean="0">
                <a:solidFill>
                  <a:schemeClr val="tx1"/>
                </a:solidFill>
              </a:rPr>
              <a:t>يحدد نقاط القوة ونقاط الضعف (الثغرات والصعوبات) التي حدثت أثناء سيرورة التعلمات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-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6" name="Image 5" descr="ÙØ§ ÙØ¹ÙÙ Ø§ÙÙØ¯Ù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208" y="3750906"/>
            <a:ext cx="2694992" cy="194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ÙØ§ ÙØ¹ÙÙ Ø§ÙÙØ¯Ù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607" y="3228392"/>
            <a:ext cx="3486539" cy="261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Stock_000017357261Larg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546" y="1052077"/>
            <a:ext cx="2478402" cy="219950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6" name="Picture 15" descr="syrian 7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023" y="578497"/>
            <a:ext cx="2374775" cy="2125847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7" name="Picture 16" descr="syria 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448" y="1287625"/>
            <a:ext cx="2876351" cy="19639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362270" y="578498"/>
            <a:ext cx="57663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FF0000"/>
                </a:solidFill>
              </a:rPr>
              <a:t>      </a:t>
            </a:r>
            <a:r>
              <a:rPr lang="ar-DZ" sz="4000" b="1" dirty="0" smtClean="0">
                <a:solidFill>
                  <a:srgbClr val="FF0000"/>
                </a:solidFill>
              </a:rPr>
              <a:t>التعليميّة</a:t>
            </a:r>
            <a:endParaRPr lang="ar-DZ" sz="8000" b="1" dirty="0" smtClean="0">
              <a:solidFill>
                <a:srgbClr val="FF0000"/>
              </a:solidFill>
            </a:endParaRPr>
          </a:p>
          <a:p>
            <a:pPr algn="r" rtl="1"/>
            <a:endParaRPr lang="ar-DZ" sz="4000" b="1" dirty="0" smtClean="0">
              <a:solidFill>
                <a:srgbClr val="800000"/>
              </a:solidFill>
            </a:endParaRPr>
          </a:p>
          <a:p>
            <a:r>
              <a:rPr lang="en-US" sz="4000" b="1" dirty="0" smtClean="0">
                <a:solidFill>
                  <a:srgbClr val="800000"/>
                </a:solidFill>
              </a:rPr>
              <a:t> </a:t>
            </a:r>
            <a:endParaRPr lang="en-US" sz="4000" b="1" dirty="0">
              <a:solidFill>
                <a:srgbClr val="8000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8095296" y="6121400"/>
            <a:ext cx="591503" cy="600075"/>
          </a:xfrm>
        </p:spPr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3124200" y="6121400"/>
            <a:ext cx="2895600" cy="600075"/>
          </a:xfrm>
        </p:spPr>
        <p:txBody>
          <a:bodyPr/>
          <a:lstStyle/>
          <a:p>
            <a:r>
              <a:rPr lang="ar-DZ" sz="2000" b="1" dirty="0" smtClean="0">
                <a:solidFill>
                  <a:srgbClr val="800000"/>
                </a:solidFill>
              </a:rPr>
              <a:t>ال</a:t>
            </a:r>
            <a:r>
              <a:rPr lang="ar-DZ" sz="2000" b="1" dirty="0" smtClean="0">
                <a:solidFill>
                  <a:schemeClr val="tx1"/>
                </a:solidFill>
              </a:rPr>
              <a:t>تعليميّة  </a:t>
            </a:r>
            <a:endParaRPr lang="ar-DZ" sz="2000" b="1" dirty="0" smtClean="0">
              <a:solidFill>
                <a:srgbClr val="800000"/>
              </a:solidFill>
            </a:endParaRPr>
          </a:p>
          <a:p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4385387" y="3251583"/>
            <a:ext cx="4301411" cy="286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724441" y="4175995"/>
            <a:ext cx="3030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JO" sz="2400" b="1" dirty="0" smtClean="0"/>
              <a:t>ما الذي </a:t>
            </a:r>
            <a:r>
              <a:rPr lang="ar-DZ" sz="2400" b="1" dirty="0" smtClean="0"/>
              <a:t>ت</a:t>
            </a:r>
            <a:r>
              <a:rPr lang="ar-JO" sz="2400" b="1" dirty="0" smtClean="0"/>
              <a:t>عرفه </a:t>
            </a:r>
            <a:r>
              <a:rPr lang="ar-DZ" sz="2400" b="1" dirty="0" smtClean="0"/>
              <a:t>عن التعليميّة؟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0432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40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</a:t>
            </a:r>
            <a:endParaRPr lang="en-US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0670" y="533400"/>
            <a:ext cx="8166130" cy="50783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7200" b="0" i="0" u="sng" strike="noStrike" cap="none" normalizeH="0" baseline="0" dirty="0" smtClean="0">
                <a:ln>
                  <a:noFill/>
                </a:ln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kumimoji="0" lang="ar-DZ" sz="5400" b="0" i="0" u="sng" strike="noStrike" cap="none" normalizeH="0" baseline="0" dirty="0" smtClean="0">
                <a:ln>
                  <a:noFill/>
                </a:ln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09</a:t>
            </a:r>
            <a:endParaRPr lang="ar-DZ" sz="4000" b="1" dirty="0" smtClean="0"/>
          </a:p>
          <a:p>
            <a:pPr algn="r" rtl="1"/>
            <a:r>
              <a:rPr lang="ar-DZ" sz="3600" dirty="0" smtClean="0"/>
              <a:t> اعتمادا على السيناريوهات المقدمة ، </a:t>
            </a:r>
          </a:p>
          <a:p>
            <a:pPr algn="r" rtl="1"/>
            <a:r>
              <a:rPr lang="ar-DZ" sz="3600" dirty="0" smtClean="0"/>
              <a:t>حاول </a:t>
            </a:r>
            <a:r>
              <a:rPr lang="ar-DZ" sz="3600" dirty="0" err="1" smtClean="0"/>
              <a:t>ان</a:t>
            </a:r>
            <a:r>
              <a:rPr lang="ar-DZ" sz="3600" dirty="0" smtClean="0"/>
              <a:t> تحصر نقاط القوة </a:t>
            </a:r>
            <a:r>
              <a:rPr lang="ar-DZ" sz="3600" dirty="0" err="1" smtClean="0"/>
              <a:t>و</a:t>
            </a:r>
            <a:r>
              <a:rPr lang="ar-DZ" sz="3600" dirty="0" smtClean="0"/>
              <a:t> نقاط الضعف في ورقة عمل بينك </a:t>
            </a:r>
            <a:r>
              <a:rPr lang="ar-DZ" sz="3600" dirty="0" err="1" smtClean="0"/>
              <a:t>و</a:t>
            </a:r>
            <a:r>
              <a:rPr lang="ar-DZ" sz="3600" dirty="0" smtClean="0"/>
              <a:t> بين زميلك .</a:t>
            </a:r>
          </a:p>
          <a:p>
            <a:pPr algn="r" rtl="1"/>
            <a:endParaRPr lang="ar-DZ" sz="3600" dirty="0" smtClean="0"/>
          </a:p>
          <a:p>
            <a:pPr lvl="0" algn="r" rtl="1"/>
            <a:r>
              <a:rPr lang="ar-DZ" sz="3600" dirty="0" err="1" smtClean="0"/>
              <a:t>الاستراتيجية</a:t>
            </a:r>
            <a:r>
              <a:rPr lang="ar-DZ" sz="3600" dirty="0" smtClean="0"/>
              <a:t> :</a:t>
            </a:r>
            <a:r>
              <a:rPr lang="ar-DZ" sz="3600" b="1" dirty="0" smtClean="0"/>
              <a:t>التغذية الرّاجعة الفعّالة </a:t>
            </a:r>
            <a:r>
              <a:rPr lang="fr-FR" sz="3600" b="1" dirty="0" smtClean="0"/>
              <a:t>S W N </a:t>
            </a:r>
            <a:r>
              <a:rPr lang="ar-DZ" sz="3600" b="1" dirty="0" smtClean="0"/>
              <a:t/>
            </a:r>
            <a:br>
              <a:rPr lang="ar-DZ" sz="3600" b="1" dirty="0" smtClean="0"/>
            </a:br>
            <a:endParaRPr lang="ar-DZ" sz="3600" u="sng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r" rtl="1"/>
            <a:endParaRPr lang="ar-DZ" sz="3600" dirty="0" smtClean="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673070" y="685800"/>
            <a:ext cx="8166130" cy="5632311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7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النشاط</a:t>
            </a:r>
            <a:r>
              <a:rPr kumimoji="0" lang="fr-FR" sz="5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10</a:t>
            </a:r>
            <a:endParaRPr lang="ar-DZ" sz="4000" b="1" dirty="0" smtClean="0">
              <a:solidFill>
                <a:srgbClr val="FF0000"/>
              </a:solidFill>
            </a:endParaRPr>
          </a:p>
          <a:p>
            <a:pPr algn="r" rtl="1"/>
            <a:r>
              <a:rPr lang="ar-DZ" sz="3600" dirty="0" smtClean="0"/>
              <a:t> اعتمادا على السيناريوهات المقدمة. </a:t>
            </a:r>
          </a:p>
          <a:p>
            <a:pPr algn="r" rtl="1"/>
            <a:r>
              <a:rPr lang="ar-DZ" sz="3600" dirty="0" smtClean="0"/>
              <a:t>حاول أن تحصر نقاط القوة ونقاط الضعف في ورقة عمل بينك وبين زميلك .</a:t>
            </a:r>
          </a:p>
          <a:p>
            <a:pPr algn="r" rtl="1"/>
            <a:endParaRPr lang="ar-DZ" sz="3600" dirty="0" smtClean="0"/>
          </a:p>
          <a:p>
            <a:pPr algn="r" rtl="1"/>
            <a:r>
              <a:rPr lang="ar-DZ" sz="3600" dirty="0" smtClean="0"/>
              <a:t>شبكة </a:t>
            </a:r>
            <a:r>
              <a:rPr lang="ar-DZ" sz="3600" dirty="0" smtClean="0">
                <a:hlinkClick r:id="rId3" action="ppaction://hlinkfile"/>
              </a:rPr>
              <a:t>الملاحظة</a:t>
            </a:r>
            <a:endParaRPr lang="ar-DZ" sz="3600" dirty="0" smtClean="0"/>
          </a:p>
          <a:p>
            <a:pPr lvl="0" algn="r" rtl="1"/>
            <a:r>
              <a:rPr lang="ar-DZ" sz="3600" b="1" dirty="0" smtClean="0"/>
              <a:t/>
            </a:r>
            <a:br>
              <a:rPr lang="ar-DZ" sz="3600" b="1" dirty="0" smtClean="0"/>
            </a:br>
            <a:endParaRPr lang="ar-DZ" sz="3600" u="sng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r" rtl="1"/>
            <a:endParaRPr lang="ar-DZ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96815"/>
            <a:ext cx="7772400" cy="1397479"/>
          </a:xfrm>
        </p:spPr>
        <p:txBody>
          <a:bodyPr/>
          <a:lstStyle/>
          <a:p>
            <a:r>
              <a:rPr lang="ar-DZ" b="1" dirty="0" smtClean="0"/>
              <a:t>مهارة تنفيذ الدرس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518912"/>
            <a:ext cx="6400800" cy="3837437"/>
          </a:xfrm>
        </p:spPr>
        <p:txBody>
          <a:bodyPr/>
          <a:lstStyle/>
          <a:p>
            <a:pPr algn="r"/>
            <a:endParaRPr lang="ar-DZ" dirty="0" smtClean="0"/>
          </a:p>
          <a:p>
            <a:pPr algn="r"/>
            <a:endParaRPr lang="ar-DZ" dirty="0" smtClean="0"/>
          </a:p>
          <a:p>
            <a:pPr algn="r"/>
            <a:r>
              <a:rPr lang="ar-DZ" dirty="0" smtClean="0">
                <a:solidFill>
                  <a:schemeClr val="tx1"/>
                </a:solidFill>
                <a:hlinkClick r:id="rId3" action="ppaction://hlinkfile"/>
              </a:rPr>
              <a:t>الهيكلة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11266" name="Picture 2" descr="RÃ©sultat de recherche d'images pour &quot;â«Ø±Ø³ÙÙ ØªØ¸ÙØ± ÙØ¹ÙÙ Ø£Ø«ÙØ§Ø¡ Ø­ØµØ© ØªØ¹ÙÙÙÙØ©â¬â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887" y="1794294"/>
            <a:ext cx="4553338" cy="3188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126199"/>
          </a:xfrm>
        </p:spPr>
        <p:txBody>
          <a:bodyPr>
            <a:normAutofit fontScale="90000"/>
          </a:bodyPr>
          <a:lstStyle/>
          <a:p>
            <a:pPr algn="r" rtl="1"/>
            <a:r>
              <a:rPr lang="ar-DZ" sz="4000" b="1" dirty="0" smtClean="0">
                <a:solidFill>
                  <a:srgbClr val="C00000"/>
                </a:solidFill>
              </a:rPr>
              <a:t>                              تأمــــل</a:t>
            </a:r>
            <a:r>
              <a:rPr lang="ar-DZ" sz="3600" b="1" dirty="0" smtClean="0"/>
              <a:t/>
            </a:r>
            <a:br>
              <a:rPr lang="ar-DZ" sz="3600" b="1" dirty="0" smtClean="0"/>
            </a:br>
            <a:r>
              <a:rPr lang="ar-DZ" sz="3600" b="1" dirty="0" smtClean="0"/>
              <a:t/>
            </a:r>
            <a:br>
              <a:rPr lang="ar-DZ" sz="3600" b="1" dirty="0" smtClean="0"/>
            </a:br>
            <a:r>
              <a:rPr lang="ar-DZ" sz="3600" b="1" dirty="0" smtClean="0"/>
              <a:t>ما الذي تعلمته ؟ وما الذي أريد تعلمه أكثر؟</a:t>
            </a:r>
            <a:br>
              <a:rPr lang="ar-DZ" sz="3600" b="1" dirty="0" smtClean="0"/>
            </a:br>
            <a:r>
              <a:rPr lang="ar-DZ" sz="3600" b="1" dirty="0" smtClean="0"/>
              <a:t/>
            </a:r>
            <a:br>
              <a:rPr lang="ar-DZ" sz="3600" b="1" dirty="0" smtClean="0"/>
            </a:br>
            <a:r>
              <a:rPr lang="ar-DZ" sz="3600" b="1" dirty="0" err="1" smtClean="0"/>
              <a:t>إسترتيجية</a:t>
            </a:r>
            <a:r>
              <a:rPr lang="ar-DZ" sz="3600" b="1" dirty="0" smtClean="0"/>
              <a:t> </a:t>
            </a:r>
            <a:r>
              <a:rPr lang="fr-FR" sz="3600" b="1" dirty="0" err="1" smtClean="0"/>
              <a:t>kwl</a:t>
            </a:r>
            <a:r>
              <a:rPr lang="ar-DZ" sz="3600" b="1" dirty="0" smtClean="0"/>
              <a:t/>
            </a:r>
            <a:br>
              <a:rPr lang="ar-DZ" sz="3600" b="1" dirty="0" smtClean="0"/>
            </a:br>
            <a:endParaRPr lang="fr-FR" sz="36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351314"/>
            <a:ext cx="5562599" cy="3377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10551" y="205554"/>
            <a:ext cx="42286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DZ" sz="4000" b="1" dirty="0" smtClean="0">
                <a:solidFill>
                  <a:srgbClr val="FF0000"/>
                </a:solidFill>
              </a:rPr>
              <a:t> </a:t>
            </a:r>
            <a:r>
              <a:rPr lang="ar-DZ" sz="4400" b="1" dirty="0" smtClean="0"/>
              <a:t>الحصة 08</a:t>
            </a:r>
            <a:endParaRPr lang="en-GB" sz="4400" b="1" dirty="0" smtClean="0"/>
          </a:p>
          <a:p>
            <a:pPr algn="r"/>
            <a:endParaRPr lang="en-GB" sz="4000" b="1" dirty="0">
              <a:solidFill>
                <a:srgbClr val="FF0000"/>
              </a:solidFill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551" y="2760452"/>
            <a:ext cx="1984075" cy="198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43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</a:t>
            </a:r>
            <a:endParaRPr lang="en-US" dirty="0"/>
          </a:p>
        </p:txBody>
      </p:sp>
      <p:sp>
        <p:nvSpPr>
          <p:cNvPr id="6" name="Ellipse 5"/>
          <p:cNvSpPr/>
          <p:nvPr/>
        </p:nvSpPr>
        <p:spPr>
          <a:xfrm>
            <a:off x="2294626" y="1846054"/>
            <a:ext cx="6392174" cy="369210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DZ" sz="4000" b="1" dirty="0" smtClean="0"/>
              <a:t> </a:t>
            </a:r>
            <a:r>
              <a:rPr lang="ar-DZ" sz="4800" b="1" dirty="0" smtClean="0"/>
              <a:t>التغذية الراجعة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40" y="165100"/>
            <a:ext cx="8229600" cy="2750865"/>
          </a:xfrm>
        </p:spPr>
        <p:txBody>
          <a:bodyPr>
            <a:noAutofit/>
          </a:bodyPr>
          <a:lstStyle/>
          <a:p>
            <a:pPr algn="ctr" rtl="1">
              <a:defRPr/>
            </a:pPr>
            <a:r>
              <a:rPr lang="ar-EG" altLang="en-US" sz="4000" dirty="0"/>
              <a:t/>
            </a:r>
            <a:br>
              <a:rPr lang="ar-EG" altLang="en-US" sz="4000" dirty="0"/>
            </a:br>
            <a:r>
              <a:rPr lang="ar-EG" altLang="en-US" sz="4000" dirty="0"/>
              <a:t>لماذا تُعتبر </a:t>
            </a:r>
            <a:r>
              <a:rPr lang="ar-EG" altLang="en-US" sz="4000" dirty="0" smtClean="0"/>
              <a:t>التغذية </a:t>
            </a:r>
            <a:r>
              <a:rPr lang="ar-EG" altLang="en-US" sz="4000" dirty="0"/>
              <a:t>الراجعة </a:t>
            </a:r>
            <a:r>
              <a:rPr lang="ar-EG" altLang="en-US" sz="4000" dirty="0" smtClean="0"/>
              <a:t>مُهمَّة؟</a:t>
            </a:r>
            <a:r>
              <a:rPr lang="ar-DZ" altLang="en-US" sz="4000" dirty="0" smtClean="0"/>
              <a:t/>
            </a:r>
            <a:br>
              <a:rPr lang="ar-DZ" altLang="en-US" sz="4000" dirty="0" smtClean="0"/>
            </a:b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endParaRPr lang="en-GB" sz="3200" u="sng" dirty="0"/>
          </a:p>
        </p:txBody>
      </p:sp>
      <p:sp>
        <p:nvSpPr>
          <p:cNvPr id="72706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895740"/>
            <a:ext cx="8504238" cy="70912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50000"/>
              </a:lnSpc>
            </a:pPr>
            <a:endParaRPr lang="en-US" altLang="en-US" sz="2000" dirty="0"/>
          </a:p>
          <a:p>
            <a:pPr algn="r">
              <a:lnSpc>
                <a:spcPct val="150000"/>
              </a:lnSpc>
            </a:pPr>
            <a:r>
              <a:rPr lang="ar-DZ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GB" altLang="en-US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301626" y="2915964"/>
            <a:ext cx="7750174" cy="2418035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 algn="r" rtl="1">
              <a:lnSpc>
                <a:spcPct val="150000"/>
              </a:lnSpc>
            </a:pPr>
            <a:endParaRPr lang="ar-DZ" altLang="en-US" sz="3200" b="1" dirty="0" smtClean="0"/>
          </a:p>
          <a:p>
            <a:pPr marL="285750" indent="-285750" algn="r" rtl="1">
              <a:lnSpc>
                <a:spcPct val="150000"/>
              </a:lnSpc>
            </a:pPr>
            <a:endParaRPr lang="ar-DZ" altLang="en-US" sz="3200" b="1" dirty="0" smtClean="0"/>
          </a:p>
          <a:p>
            <a:pPr marL="285750" indent="-285750" algn="r" rtl="1">
              <a:lnSpc>
                <a:spcPct val="150000"/>
              </a:lnSpc>
            </a:pPr>
            <a:r>
              <a:rPr lang="ar-DZ" altLang="en-US" sz="3200" b="1" dirty="0" smtClean="0">
                <a:hlinkClick r:id="rId3" action="ppaction://hlinkfile"/>
              </a:rPr>
              <a:t>التغذية الرّاجعة</a:t>
            </a:r>
            <a:endParaRPr lang="en-GB" altLang="en-US" sz="3200" b="1" dirty="0"/>
          </a:p>
        </p:txBody>
      </p:sp>
      <p:pic>
        <p:nvPicPr>
          <p:cNvPr id="2816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140" y="3265714"/>
            <a:ext cx="5423307" cy="281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44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28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40" y="846137"/>
            <a:ext cx="8229600" cy="1362075"/>
          </a:xfrm>
        </p:spPr>
        <p:txBody>
          <a:bodyPr>
            <a:normAutofit/>
          </a:bodyPr>
          <a:lstStyle/>
          <a:p>
            <a:pPr algn="ctr" rtl="1">
              <a:defRPr/>
            </a:pPr>
            <a:r>
              <a:rPr lang="ar-DZ" altLang="en-US" sz="3600" b="1" dirty="0" smtClean="0"/>
              <a:t>أتأمّل في معرفتي</a:t>
            </a:r>
            <a:r>
              <a:rPr lang="ar-EG" altLang="en-US" sz="3600" b="1" dirty="0"/>
              <a:t/>
            </a:r>
            <a:br>
              <a:rPr lang="ar-EG" altLang="en-US" sz="3600" b="1" dirty="0"/>
            </a:br>
            <a:r>
              <a:rPr lang="ar-DZ" altLang="en-US" b="1" dirty="0" smtClean="0"/>
              <a:t>مقياس التّحصيل (</a:t>
            </a:r>
            <a:r>
              <a:rPr lang="fr-FR" altLang="en-US" b="1" dirty="0" smtClean="0"/>
              <a:t>thermomètre</a:t>
            </a:r>
            <a:r>
              <a:rPr lang="ar-DZ" altLang="en-US" b="1" dirty="0" smtClean="0"/>
              <a:t>)</a:t>
            </a:r>
            <a:endParaRPr lang="en-GB" b="1" u="sng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45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985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3428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just" rtl="1"/>
            <a:endParaRPr lang="en-US" sz="3600" dirty="0" smtClean="0"/>
          </a:p>
          <a:p>
            <a:pPr marL="0" indent="0" algn="just" rtl="1">
              <a:buNone/>
            </a:pPr>
            <a:endParaRPr lang="ar-DZ" sz="2800" dirty="0" smtClean="0"/>
          </a:p>
          <a:p>
            <a:pPr marL="0" indent="0" algn="just" rtl="1">
              <a:buNone/>
            </a:pPr>
            <a:endParaRPr lang="ar-DZ" sz="2800" dirty="0" smtClean="0"/>
          </a:p>
          <a:p>
            <a:pPr marL="0" indent="0" algn="just" rtl="1">
              <a:buNone/>
            </a:pPr>
            <a:endParaRPr lang="ar-DZ" sz="2800" dirty="0" smtClean="0"/>
          </a:p>
          <a:p>
            <a:pPr marL="0" indent="0" algn="just" rtl="1">
              <a:buNone/>
            </a:pPr>
            <a:endParaRPr lang="ar-DZ" sz="2800" dirty="0" smtClean="0"/>
          </a:p>
          <a:p>
            <a:pPr marL="0" indent="0" algn="just" rtl="1">
              <a:buNone/>
            </a:pPr>
            <a:r>
              <a:rPr lang="ar-DZ" b="1" dirty="0" smtClean="0"/>
              <a:t>   </a:t>
            </a:r>
            <a:r>
              <a:rPr lang="ar-JO" b="1" dirty="0" smtClean="0"/>
              <a:t>إطلاق </a:t>
            </a:r>
            <a:r>
              <a:rPr lang="ar-JO" b="1" dirty="0"/>
              <a:t>العنان لقدرات </a:t>
            </a:r>
            <a:r>
              <a:rPr lang="ar-JO" b="1" dirty="0" smtClean="0"/>
              <a:t>ال</a:t>
            </a:r>
            <a:r>
              <a:rPr lang="ar-DZ" b="1" dirty="0" smtClean="0"/>
              <a:t>أفراد</a:t>
            </a:r>
            <a:r>
              <a:rPr lang="ar-JO" b="1" dirty="0" smtClean="0"/>
              <a:t> </a:t>
            </a:r>
            <a:r>
              <a:rPr lang="ar-JO" b="1" dirty="0"/>
              <a:t>لتحقيق أقصى قدر من الأداء</a:t>
            </a:r>
            <a:r>
              <a:rPr lang="ar-JO" b="1" dirty="0" smtClean="0"/>
              <a:t>،</a:t>
            </a:r>
            <a:endParaRPr lang="ar-DZ" b="1" dirty="0" smtClean="0"/>
          </a:p>
          <a:p>
            <a:pPr marL="0" indent="0" algn="just" rtl="1">
              <a:buNone/>
            </a:pPr>
            <a:r>
              <a:rPr lang="ar-JO" b="1" dirty="0" smtClean="0"/>
              <a:t> </a:t>
            </a:r>
            <a:r>
              <a:rPr lang="ar-JO" b="1" dirty="0"/>
              <a:t>أي مساعدتهم على التعلم بدلاً من </a:t>
            </a:r>
            <a:r>
              <a:rPr lang="x-none" b="1" dirty="0"/>
              <a:t>تعليمهم</a:t>
            </a:r>
            <a:r>
              <a:rPr lang="ar-JO" b="1" dirty="0" smtClean="0"/>
              <a:t>.</a:t>
            </a:r>
            <a:endParaRPr lang="en-US" b="1" dirty="0"/>
          </a:p>
          <a:p>
            <a:pPr marL="0" indent="0" algn="just" rtl="1">
              <a:buNone/>
            </a:pPr>
            <a:endParaRPr lang="en-US" sz="2400" dirty="0" smtClean="0"/>
          </a:p>
          <a:p>
            <a:pPr marL="0" indent="0" algn="just" rtl="1">
              <a:buNone/>
            </a:pP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50812"/>
            <a:ext cx="6724650" cy="418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5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0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43069" y="1727200"/>
            <a:ext cx="2264833" cy="1625600"/>
          </a:xfrm>
          <a:prstGeom prst="rect">
            <a:avLst/>
          </a:prstGeom>
          <a:solidFill>
            <a:schemeClr val="tx2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/>
                </a:solidFill>
              </a:rPr>
              <a:t>الأسبوع الأول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43069" y="3975100"/>
            <a:ext cx="2264833" cy="1625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2400" b="1" dirty="0" smtClean="0">
                <a:solidFill>
                  <a:schemeClr val="tx1"/>
                </a:solidFill>
              </a:rPr>
              <a:t>الأسبوع الثاني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8302" y="1494034"/>
            <a:ext cx="5613400" cy="243026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buFont typeface="Arial" pitchFamily="34" charset="0"/>
              <a:buChar char="•"/>
            </a:pPr>
            <a:endParaRPr lang="ar-DZ" sz="2000" b="1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مفاهيم ومصطلحات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أنماط الوضعيات التعليمية / التعلمية 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بناءُ وهيكلة المقطع البيداغوجي 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عناصر فاعلة في الموقف التعليمي</a:t>
            </a:r>
          </a:p>
          <a:p>
            <a:pPr algn="r" rtl="1">
              <a:buFont typeface="Calibri" pitchFamily="34" charset="0"/>
              <a:buChar char="–"/>
            </a:pPr>
            <a:r>
              <a:rPr lang="ar-DZ" sz="2000" b="1" dirty="0" smtClean="0">
                <a:solidFill>
                  <a:schemeClr val="tx1"/>
                </a:solidFill>
              </a:rPr>
              <a:t> طرائق وإستراتجيات التدريس</a:t>
            </a:r>
          </a:p>
          <a:p>
            <a:pPr algn="r" rtl="1">
              <a:buFont typeface="Calibri" pitchFamily="34" charset="0"/>
              <a:buChar char="–"/>
            </a:pPr>
            <a:r>
              <a:rPr lang="ar-DZ" sz="2000" b="1" dirty="0" smtClean="0">
                <a:solidFill>
                  <a:schemeClr val="tx1"/>
                </a:solidFill>
              </a:rPr>
              <a:t> الفروق الفردية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ar-DZ" sz="2000" b="1" dirty="0" smtClean="0">
                <a:solidFill>
                  <a:schemeClr val="tx1"/>
                </a:solidFill>
              </a:rPr>
              <a:t>وأنماط التعلم لدى المتعلمين </a:t>
            </a:r>
          </a:p>
          <a:p>
            <a:pPr algn="r" rtl="1">
              <a:buFont typeface="Calibri" pitchFamily="34" charset="0"/>
              <a:buChar char="–"/>
            </a:pPr>
            <a:r>
              <a:rPr lang="ar-DZ" sz="2000" b="1" dirty="0" smtClean="0">
                <a:solidFill>
                  <a:schemeClr val="tx1"/>
                </a:solidFill>
              </a:rPr>
              <a:t> الدعائم والوسائط البيداغوجية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التخطيط لحصة تعليمية / تعلمية </a:t>
            </a:r>
          </a:p>
          <a:p>
            <a:pPr algn="r" rtl="1"/>
            <a:endParaRPr lang="ar-DZ" sz="2000" b="1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19602" y="3924299"/>
            <a:ext cx="5613400" cy="243205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ar-DZ" sz="2000" b="1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إنجاز مذكرة بيداغوجية لمورد تعلمي 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تنفيذ الحصة تعليمية / تعلمية 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شبكة الملاحظة</a:t>
            </a:r>
          </a:p>
          <a:p>
            <a:pPr algn="r" rtl="1">
              <a:buFont typeface="Arial" pitchFamily="34" charset="0"/>
              <a:buChar char="•"/>
            </a:pPr>
            <a:r>
              <a:rPr lang="ar-DZ" sz="2000" b="1" dirty="0" smtClean="0">
                <a:solidFill>
                  <a:schemeClr val="tx1"/>
                </a:solidFill>
              </a:rPr>
              <a:t>التّغذية الرّاجعة</a:t>
            </a:r>
          </a:p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ar-DZ" sz="2000" dirty="0" smtClean="0">
              <a:solidFill>
                <a:schemeClr val="tx1"/>
              </a:solidFill>
            </a:endParaRPr>
          </a:p>
          <a:p>
            <a:pPr algn="r" rtl="1">
              <a:buFont typeface="Arial" pitchFamily="34" charset="0"/>
              <a:buChar char="•"/>
            </a:pP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6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z="1600" b="1" dirty="0" smtClean="0">
                <a:solidFill>
                  <a:schemeClr val="tx1"/>
                </a:solidFill>
              </a:rPr>
              <a:t>التعليميّة   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2668555" y="416815"/>
            <a:ext cx="4404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3200" b="1" dirty="0" smtClean="0"/>
              <a:t>محتويات التكوين : </a:t>
            </a:r>
            <a:r>
              <a:rPr lang="ar-DZ" sz="3200" b="1" dirty="0" smtClean="0">
                <a:solidFill>
                  <a:srgbClr val="00B050"/>
                </a:solidFill>
              </a:rPr>
              <a:t>التعليميّة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67155" y="224287"/>
            <a:ext cx="40860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JO" sz="3600" b="1" dirty="0" err="1" smtClean="0"/>
              <a:t>ال</a:t>
            </a:r>
            <a:r>
              <a:rPr lang="ar-DZ" sz="3600" b="1" dirty="0" smtClean="0"/>
              <a:t>حصة 01</a:t>
            </a:r>
            <a:endParaRPr lang="fr-FR" sz="3600" b="1" dirty="0" smtClean="0"/>
          </a:p>
          <a:p>
            <a:pPr algn="ctr"/>
            <a:endParaRPr lang="en-GB" sz="3600" b="1" dirty="0">
              <a:solidFill>
                <a:srgbClr val="FF0000"/>
              </a:solidFill>
            </a:endParaRPr>
          </a:p>
          <a:p>
            <a:pPr algn="ctr"/>
            <a:endParaRPr lang="en-GB" sz="3600" b="1" dirty="0">
              <a:solidFill>
                <a:srgbClr val="FF0000"/>
              </a:solidFill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1701" y="2190713"/>
            <a:ext cx="4140818" cy="2648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7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z="1600" b="1" dirty="0" smtClean="0">
                <a:solidFill>
                  <a:schemeClr val="tx1"/>
                </a:solidFill>
              </a:rPr>
              <a:t>التعليميّة  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933645" y="2190713"/>
            <a:ext cx="4986068" cy="205348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DZ" sz="4800" b="1" dirty="0" smtClean="0"/>
              <a:t>مفاهيم</a:t>
            </a:r>
            <a:r>
              <a:rPr lang="ar-DZ" sz="4800" dirty="0" smtClean="0"/>
              <a:t> </a:t>
            </a:r>
            <a:r>
              <a:rPr lang="ar-DZ" sz="4800" b="1" dirty="0" smtClean="0"/>
              <a:t>ومصطلحات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0385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2933" y="578500"/>
            <a:ext cx="657013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4800" b="1" dirty="0" smtClean="0"/>
              <a:t>الهدف </a:t>
            </a:r>
            <a:r>
              <a:rPr lang="ar-DZ" sz="3200" b="1" dirty="0" smtClean="0"/>
              <a:t>:</a:t>
            </a:r>
          </a:p>
          <a:p>
            <a:pPr algn="r" rtl="1">
              <a:buFont typeface="Wingdings" pitchFamily="2" charset="2"/>
              <a:buChar char="§"/>
            </a:pPr>
            <a:r>
              <a:rPr lang="ar-DZ" sz="3200" b="1" dirty="0" smtClean="0"/>
              <a:t>يتعرّف على بعض المفاهيم القاعدية للمنهاج </a:t>
            </a:r>
          </a:p>
          <a:p>
            <a:pPr algn="r" rtl="1"/>
            <a:r>
              <a:rPr lang="ar-DZ" sz="3200" b="1" dirty="0" smtClean="0"/>
              <a:t>و يميز بينها ( ملمح التّخرج، الكفاءة الشاملة ، الكفاءة الختاميّة ، الكفاءات العرضية، الهدف التّعلّمي ، الميدان ، المقطع)</a:t>
            </a:r>
            <a:endParaRPr lang="en-US" sz="3200" b="1" dirty="0"/>
          </a:p>
          <a:p>
            <a:pPr algn="r" rtl="1"/>
            <a:endParaRPr lang="en-US" sz="3200" b="1" dirty="0"/>
          </a:p>
          <a:p>
            <a:pPr algn="r" rtl="1"/>
            <a:endParaRPr lang="en-US" sz="3200" b="1" dirty="0" smtClean="0"/>
          </a:p>
          <a:p>
            <a:pPr algn="r" rtl="1"/>
            <a:endParaRPr lang="en-US" sz="3200" b="1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8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</a:t>
            </a:r>
            <a:endParaRPr lang="en-US" dirty="0"/>
          </a:p>
        </p:txBody>
      </p:sp>
      <p:pic>
        <p:nvPicPr>
          <p:cNvPr id="5" name="Image 4" descr="ÙØ§ ÙØ¹ÙÙ Ø§ÙÙØ¯Ù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465" y="3848907"/>
            <a:ext cx="3461759" cy="211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8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162800" cy="1401762"/>
          </a:xfrm>
        </p:spPr>
        <p:txBody>
          <a:bodyPr>
            <a:normAutofit fontScale="90000"/>
          </a:bodyPr>
          <a:lstStyle/>
          <a:p>
            <a:pPr rtl="1"/>
            <a:r>
              <a:rPr lang="ar-AE" sz="3200" dirty="0" smtClean="0">
                <a:latin typeface="Calibri" pitchFamily="34" charset="0"/>
              </a:rPr>
              <a:t/>
            </a:r>
            <a:br>
              <a:rPr lang="ar-AE" sz="3200" dirty="0" smtClean="0">
                <a:latin typeface="Calibri" pitchFamily="34" charset="0"/>
              </a:rPr>
            </a:br>
            <a:r>
              <a:rPr lang="ar-DZ" sz="3200" dirty="0" smtClean="0">
                <a:latin typeface="Calibri" pitchFamily="34" charset="0"/>
              </a:rPr>
              <a:t/>
            </a:r>
            <a:br>
              <a:rPr lang="ar-DZ" sz="3200" dirty="0" smtClean="0">
                <a:latin typeface="Calibri" pitchFamily="34" charset="0"/>
              </a:rPr>
            </a:br>
            <a:r>
              <a:rPr lang="ar-DZ" sz="3600" b="1" dirty="0" smtClean="0"/>
              <a:t>إستراتيجيّة الجدول </a:t>
            </a:r>
            <a:r>
              <a:rPr lang="ar-DZ" sz="3600" b="1" dirty="0" smtClean="0">
                <a:hlinkClick r:id="rId3" action="ppaction://hlinkfile"/>
              </a:rPr>
              <a:t>ا</a:t>
            </a:r>
            <a:r>
              <a:rPr lang="ar-DZ" sz="3600" b="1" dirty="0" smtClean="0"/>
              <a:t>لذّاتي أو جدول التّعلّم </a:t>
            </a:r>
            <a:r>
              <a:rPr lang="ar-DZ" sz="3600" b="1" dirty="0" smtClean="0">
                <a:hlinkClick r:id="rId4" action="ppaction://hlinkfile"/>
              </a:rPr>
              <a:t>(</a:t>
            </a:r>
            <a:r>
              <a:rPr lang="en-US" sz="3600" b="1" dirty="0" smtClean="0">
                <a:hlinkClick r:id="rId4" action="ppaction://hlinkfile"/>
              </a:rPr>
              <a:t>KWL</a:t>
            </a:r>
            <a:r>
              <a:rPr lang="ar-DZ" sz="2800" b="1" dirty="0" smtClean="0"/>
              <a:t>)</a:t>
            </a:r>
            <a:endParaRPr lang="en-US" sz="3200" dirty="0">
              <a:latin typeface="Calibri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990601" y="2019300"/>
          <a:ext cx="6832599" cy="2232533"/>
        </p:xfrm>
        <a:graphic>
          <a:graphicData uri="http://schemas.openxmlformats.org/drawingml/2006/table">
            <a:tbl>
              <a:tblPr rtl="1"/>
              <a:tblGrid>
                <a:gridCol w="2277039"/>
                <a:gridCol w="2277780"/>
                <a:gridCol w="2277780"/>
              </a:tblGrid>
              <a:tr h="10033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>
                          <a:latin typeface="Calibri"/>
                          <a:ea typeface="Calibri"/>
                          <a:cs typeface="Sakkal Majalla"/>
                        </a:rPr>
                        <a:t>ما أعرفه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>
                          <a:latin typeface="Calibri"/>
                          <a:ea typeface="Calibri"/>
                          <a:cs typeface="Sakkal Majalla"/>
                        </a:rPr>
                        <a:t>ما أريدُ أن أعرفه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400" b="1" dirty="0" smtClean="0">
                          <a:latin typeface="Calibri"/>
                          <a:ea typeface="Calibri"/>
                          <a:cs typeface="Sakkal Majalla"/>
                        </a:rPr>
                        <a:t>تعلّمت</a:t>
                      </a:r>
                      <a:endParaRPr lang="fr-FR" sz="1600" b="1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400" b="1">
                        <a:latin typeface="Calibri"/>
                        <a:ea typeface="Calibri"/>
                        <a:cs typeface="Sakkal Majall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Sakkal Majalla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DZ" sz="2400" b="1" dirty="0">
                        <a:latin typeface="Calibri"/>
                        <a:ea typeface="Calibri"/>
                        <a:cs typeface="Sakkal Majall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1437-60A7-9C41-B5FF-E87EFF505A22}" type="slidenum">
              <a:rPr lang="en-US" sz="3200" b="1" smtClean="0">
                <a:solidFill>
                  <a:schemeClr val="tx1"/>
                </a:solidFill>
              </a:rPr>
              <a:pPr/>
              <a:t>9</a:t>
            </a:fld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dirty="0" smtClean="0"/>
              <a:t>التعليميّة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3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11435</TotalTime>
  <Words>1763</Words>
  <Application>Microsoft Office PowerPoint</Application>
  <PresentationFormat>Affichage à l'écran (4:3)</PresentationFormat>
  <Paragraphs>452</Paragraphs>
  <Slides>45</Slides>
  <Notes>43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46" baseType="lpstr"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إستراتيجيّة الجدول الذّاتي أو جدول التّعلّم (KWL)</vt:lpstr>
      <vt:lpstr>Présentation PowerPoint</vt:lpstr>
      <vt:lpstr>Présentation PowerPoint</vt:lpstr>
      <vt:lpstr>              : يساهم في الحفاظ على التوازن البيئي والتنوع البيولوجي، بتجنيد موارده المتعلقة بالأنظمة البيئية والتنوع البيولوجي.ودور الإنسان في ذلك.               : يقترح حلولا مؤسسة استجابة لمشاكل متعلقة بالبيئة ويساهم في التسيير العقلاني للموارد الطبيعية.               : يساهم في الحفاظ على توازن الأنظمة البيئية والتنوع البيولوجي.</vt:lpstr>
      <vt:lpstr>                        الهيكلة  كفاءة ختامية:يساهم في الحفاظ على التوازن البيئي والتنوع البيولوجي، بتجنيد موارده المتعلقة بالأنظمة البيئية والتنوع البيولوجي.ودور الإنسان في ذلك. ملمح الطور الثاني: يقترح حلولا مؤسسة استجابة لمشاكل متعلقة بالبيئة ويساهم في التسيير العقلاني للموارد الطبيعية. كفاءة شاملة: يساهم في الحفاظ على توازن الأنظمة البيئية والتنوع البيولوجي.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الأهداف</vt:lpstr>
      <vt:lpstr>        بما تفسر عدم وصول بعض المتعلمين إلى مستويات التعلم الطبيعية لنموهم .    فكر – زاوج – شارك TPS   الوسائل و الطرائق و الفروق       </vt:lpstr>
      <vt:lpstr>Présentation PowerPoint</vt:lpstr>
      <vt:lpstr>Présentation PowerPoint</vt:lpstr>
      <vt:lpstr>Présentation PowerPoint</vt:lpstr>
      <vt:lpstr>Présentation PowerPoint</vt:lpstr>
      <vt:lpstr> إلى أين نتّجه الآنَ ؟ </vt:lpstr>
      <vt:lpstr>النشاط 08  التخطيط</vt:lpstr>
      <vt:lpstr>خطوات تحضير الدرس</vt:lpstr>
      <vt:lpstr>Présentation PowerPoint</vt:lpstr>
      <vt:lpstr>Présentation PowerPoint</vt:lpstr>
      <vt:lpstr>التأمل</vt:lpstr>
      <vt:lpstr>Présentation PowerPoint</vt:lpstr>
      <vt:lpstr>Présentation PowerPoint</vt:lpstr>
      <vt:lpstr>Présentation PowerPoint</vt:lpstr>
      <vt:lpstr>Présentation PowerPoint</vt:lpstr>
      <vt:lpstr>الهدف</vt:lpstr>
      <vt:lpstr>Présentation PowerPoint</vt:lpstr>
      <vt:lpstr>مهارة تنفيذ الدرس</vt:lpstr>
      <vt:lpstr>                              تأمــــل  ما الذي تعلمته ؟ وما الذي أريد تعلمه أكثر؟  إسترتيجية kwl </vt:lpstr>
      <vt:lpstr>Présentation PowerPoint</vt:lpstr>
      <vt:lpstr> لماذا تُعتبر التغذية الراجعة مُهمَّة؟  </vt:lpstr>
      <vt:lpstr>أتأمّل في معرفتي مقياس التّحصيل (thermomètre)</vt:lpstr>
    </vt:vector>
  </TitlesOfParts>
  <Company>ruskin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Ruskin Education</dc:title>
  <dc:creator>Paul Edward Wagstaff</dc:creator>
  <cp:lastModifiedBy>brm</cp:lastModifiedBy>
  <cp:revision>847</cp:revision>
  <dcterms:created xsi:type="dcterms:W3CDTF">2016-10-23T16:40:47Z</dcterms:created>
  <dcterms:modified xsi:type="dcterms:W3CDTF">2018-07-08T10:28:05Z</dcterms:modified>
</cp:coreProperties>
</file>