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33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38" r:id="rId13"/>
    <p:sldId id="267" r:id="rId14"/>
    <p:sldId id="268" r:id="rId15"/>
    <p:sldId id="269" r:id="rId16"/>
    <p:sldId id="270" r:id="rId17"/>
    <p:sldId id="271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6" r:id="rId28"/>
    <p:sldId id="287" r:id="rId29"/>
    <p:sldId id="288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35" r:id="rId49"/>
    <p:sldId id="308" r:id="rId50"/>
    <p:sldId id="309" r:id="rId51"/>
    <p:sldId id="310" r:id="rId52"/>
    <p:sldId id="311" r:id="rId53"/>
    <p:sldId id="336" r:id="rId54"/>
    <p:sldId id="337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50000" saltData="gE3WZ+NWOlpn8DiN08tEjg" hashData="x79jzVomiBZRLxAr5/MLz/GpDlY" cryptProvider="" algIdExt="0" algIdExtSource="" cryptProviderTypeExt="0" cryptProviderTypeExtSource="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69" autoAdjust="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666E89-537F-46BA-9992-E0F6469F32A0}" type="doc">
      <dgm:prSet loTypeId="urn:microsoft.com/office/officeart/2005/8/layout/list1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EBED9E5-1A0C-47A1-88F5-7472728621AB}">
      <dgm:prSet phldrT="[Text]" custT="1"/>
      <dgm:spPr/>
      <dgm:t>
        <a:bodyPr/>
        <a:lstStyle/>
        <a:p>
          <a:r>
            <a:rPr lang="en-US" sz="3200" b="1" dirty="0" smtClean="0">
              <a:latin typeface="Arial Rounded MT Bold" pitchFamily="34" charset="0"/>
            </a:rPr>
            <a:t>Isotonic contraction</a:t>
          </a:r>
          <a:endParaRPr lang="en-US" sz="3200" b="1" dirty="0">
            <a:latin typeface="Arial Rounded MT Bold" pitchFamily="34" charset="0"/>
          </a:endParaRPr>
        </a:p>
      </dgm:t>
    </dgm:pt>
    <dgm:pt modelId="{0EE5557E-7976-4B3E-B1CE-53D56A5FA683}" type="parTrans" cxnId="{CBE677DA-A13C-4BED-9C60-3942B961D171}">
      <dgm:prSet/>
      <dgm:spPr/>
      <dgm:t>
        <a:bodyPr/>
        <a:lstStyle/>
        <a:p>
          <a:endParaRPr lang="en-US"/>
        </a:p>
      </dgm:t>
    </dgm:pt>
    <dgm:pt modelId="{B80CA681-EE0D-4383-AEC8-F5253B5E44B2}" type="sibTrans" cxnId="{CBE677DA-A13C-4BED-9C60-3942B961D171}">
      <dgm:prSet/>
      <dgm:spPr/>
      <dgm:t>
        <a:bodyPr/>
        <a:lstStyle/>
        <a:p>
          <a:endParaRPr lang="en-US"/>
        </a:p>
      </dgm:t>
    </dgm:pt>
    <dgm:pt modelId="{81523245-BE31-4A5B-B22D-9569F234BB37}">
      <dgm:prSet phldrT="[Text]" custT="1"/>
      <dgm:spPr/>
      <dgm:t>
        <a:bodyPr/>
        <a:lstStyle/>
        <a:p>
          <a:r>
            <a:rPr lang="en-US" sz="3200" b="1" dirty="0" smtClean="0">
              <a:latin typeface="Arial Rounded MT Bold" pitchFamily="34" charset="0"/>
            </a:rPr>
            <a:t>Isometric contraction</a:t>
          </a:r>
          <a:endParaRPr lang="en-US" sz="3200" b="1" dirty="0">
            <a:latin typeface="Arial Rounded MT Bold" pitchFamily="34" charset="0"/>
          </a:endParaRPr>
        </a:p>
      </dgm:t>
    </dgm:pt>
    <dgm:pt modelId="{D05562DA-D2F9-49D0-90A2-5A77AC052AD9}" type="parTrans" cxnId="{6C59F7E9-D451-4866-AC67-E7BE46343BE3}">
      <dgm:prSet/>
      <dgm:spPr/>
      <dgm:t>
        <a:bodyPr/>
        <a:lstStyle/>
        <a:p>
          <a:endParaRPr lang="en-US"/>
        </a:p>
      </dgm:t>
    </dgm:pt>
    <dgm:pt modelId="{8566D60B-D2CF-42DC-8022-754AC94B72B3}" type="sibTrans" cxnId="{6C59F7E9-D451-4866-AC67-E7BE46343BE3}">
      <dgm:prSet/>
      <dgm:spPr/>
      <dgm:t>
        <a:bodyPr/>
        <a:lstStyle/>
        <a:p>
          <a:endParaRPr lang="en-US"/>
        </a:p>
      </dgm:t>
    </dgm:pt>
    <dgm:pt modelId="{F9610256-9EDA-469F-A531-589C4078A1C2}" type="pres">
      <dgm:prSet presAssocID="{BF666E89-537F-46BA-9992-E0F6469F32A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B307F14-4362-40B0-9034-39B2C70C1EB3}" type="pres">
      <dgm:prSet presAssocID="{9EBED9E5-1A0C-47A1-88F5-7472728621AB}" presName="parentLin" presStyleCnt="0"/>
      <dgm:spPr/>
    </dgm:pt>
    <dgm:pt modelId="{4BDD5066-F704-45A5-84B8-707CE072A4D4}" type="pres">
      <dgm:prSet presAssocID="{9EBED9E5-1A0C-47A1-88F5-7472728621AB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A6A0C03D-BAAC-490F-A8AE-B411065F1F16}" type="pres">
      <dgm:prSet presAssocID="{9EBED9E5-1A0C-47A1-88F5-7472728621AB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C8325B-823E-437A-A393-38BB946EB427}" type="pres">
      <dgm:prSet presAssocID="{9EBED9E5-1A0C-47A1-88F5-7472728621AB}" presName="negativeSpace" presStyleCnt="0"/>
      <dgm:spPr/>
    </dgm:pt>
    <dgm:pt modelId="{669033B0-300E-4C76-BDDC-3B7E24531E84}" type="pres">
      <dgm:prSet presAssocID="{9EBED9E5-1A0C-47A1-88F5-7472728621AB}" presName="childText" presStyleLbl="conFgAcc1" presStyleIdx="0" presStyleCnt="2">
        <dgm:presLayoutVars>
          <dgm:bulletEnabled val="1"/>
        </dgm:presLayoutVars>
      </dgm:prSet>
      <dgm:spPr/>
    </dgm:pt>
    <dgm:pt modelId="{CAF79F9B-E9B7-4261-9145-2C27A5CEA8CA}" type="pres">
      <dgm:prSet presAssocID="{B80CA681-EE0D-4383-AEC8-F5253B5E44B2}" presName="spaceBetweenRectangles" presStyleCnt="0"/>
      <dgm:spPr/>
    </dgm:pt>
    <dgm:pt modelId="{80B25ADA-6BFC-470D-9D29-804E5824825E}" type="pres">
      <dgm:prSet presAssocID="{81523245-BE31-4A5B-B22D-9569F234BB37}" presName="parentLin" presStyleCnt="0"/>
      <dgm:spPr/>
    </dgm:pt>
    <dgm:pt modelId="{055EA7AA-A6FE-4EE0-A82F-03055DE39864}" type="pres">
      <dgm:prSet presAssocID="{81523245-BE31-4A5B-B22D-9569F234BB37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D2FBA71B-9883-41C2-ABAF-AB334BAC10F8}" type="pres">
      <dgm:prSet presAssocID="{81523245-BE31-4A5B-B22D-9569F234BB3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9CC11A-510B-4E43-AF14-E1816B914F36}" type="pres">
      <dgm:prSet presAssocID="{81523245-BE31-4A5B-B22D-9569F234BB37}" presName="negativeSpace" presStyleCnt="0"/>
      <dgm:spPr/>
    </dgm:pt>
    <dgm:pt modelId="{0466202E-8459-41B8-86BF-8BEBF1204019}" type="pres">
      <dgm:prSet presAssocID="{81523245-BE31-4A5B-B22D-9569F234BB37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46095D64-9E20-4AF9-ABB1-617F8AE3A2A7}" type="presOf" srcId="{9EBED9E5-1A0C-47A1-88F5-7472728621AB}" destId="{4BDD5066-F704-45A5-84B8-707CE072A4D4}" srcOrd="0" destOrd="0" presId="urn:microsoft.com/office/officeart/2005/8/layout/list1"/>
    <dgm:cxn modelId="{29CB48BD-0119-4FEF-8B64-2E15BDD5A4D7}" type="presOf" srcId="{BF666E89-537F-46BA-9992-E0F6469F32A0}" destId="{F9610256-9EDA-469F-A531-589C4078A1C2}" srcOrd="0" destOrd="0" presId="urn:microsoft.com/office/officeart/2005/8/layout/list1"/>
    <dgm:cxn modelId="{CBE677DA-A13C-4BED-9C60-3942B961D171}" srcId="{BF666E89-537F-46BA-9992-E0F6469F32A0}" destId="{9EBED9E5-1A0C-47A1-88F5-7472728621AB}" srcOrd="0" destOrd="0" parTransId="{0EE5557E-7976-4B3E-B1CE-53D56A5FA683}" sibTransId="{B80CA681-EE0D-4383-AEC8-F5253B5E44B2}"/>
    <dgm:cxn modelId="{004A0880-62EF-4D0D-B4D0-ED1C2FF2B2DF}" type="presOf" srcId="{81523245-BE31-4A5B-B22D-9569F234BB37}" destId="{D2FBA71B-9883-41C2-ABAF-AB334BAC10F8}" srcOrd="1" destOrd="0" presId="urn:microsoft.com/office/officeart/2005/8/layout/list1"/>
    <dgm:cxn modelId="{580313F6-9A1B-4011-9626-2ABF208D171D}" type="presOf" srcId="{81523245-BE31-4A5B-B22D-9569F234BB37}" destId="{055EA7AA-A6FE-4EE0-A82F-03055DE39864}" srcOrd="0" destOrd="0" presId="urn:microsoft.com/office/officeart/2005/8/layout/list1"/>
    <dgm:cxn modelId="{440A257B-6F8B-4B59-97CA-DB725BE9B17F}" type="presOf" srcId="{9EBED9E5-1A0C-47A1-88F5-7472728621AB}" destId="{A6A0C03D-BAAC-490F-A8AE-B411065F1F16}" srcOrd="1" destOrd="0" presId="urn:microsoft.com/office/officeart/2005/8/layout/list1"/>
    <dgm:cxn modelId="{6C59F7E9-D451-4866-AC67-E7BE46343BE3}" srcId="{BF666E89-537F-46BA-9992-E0F6469F32A0}" destId="{81523245-BE31-4A5B-B22D-9569F234BB37}" srcOrd="1" destOrd="0" parTransId="{D05562DA-D2F9-49D0-90A2-5A77AC052AD9}" sibTransId="{8566D60B-D2CF-42DC-8022-754AC94B72B3}"/>
    <dgm:cxn modelId="{5F380334-13F7-477A-9AA1-3FCA1A62B91D}" type="presParOf" srcId="{F9610256-9EDA-469F-A531-589C4078A1C2}" destId="{9B307F14-4362-40B0-9034-39B2C70C1EB3}" srcOrd="0" destOrd="0" presId="urn:microsoft.com/office/officeart/2005/8/layout/list1"/>
    <dgm:cxn modelId="{CDE48BD5-CB9E-4DCB-8462-C77A63D76E40}" type="presParOf" srcId="{9B307F14-4362-40B0-9034-39B2C70C1EB3}" destId="{4BDD5066-F704-45A5-84B8-707CE072A4D4}" srcOrd="0" destOrd="0" presId="urn:microsoft.com/office/officeart/2005/8/layout/list1"/>
    <dgm:cxn modelId="{CE7BCEA5-D043-4A44-9836-4371CD5E02CD}" type="presParOf" srcId="{9B307F14-4362-40B0-9034-39B2C70C1EB3}" destId="{A6A0C03D-BAAC-490F-A8AE-B411065F1F16}" srcOrd="1" destOrd="0" presId="urn:microsoft.com/office/officeart/2005/8/layout/list1"/>
    <dgm:cxn modelId="{33564E92-C2D5-4865-ABCD-CF4FE83B06C3}" type="presParOf" srcId="{F9610256-9EDA-469F-A531-589C4078A1C2}" destId="{5FC8325B-823E-437A-A393-38BB946EB427}" srcOrd="1" destOrd="0" presId="urn:microsoft.com/office/officeart/2005/8/layout/list1"/>
    <dgm:cxn modelId="{FA79EFE7-944C-4A17-AC1A-DD8EE990FE02}" type="presParOf" srcId="{F9610256-9EDA-469F-A531-589C4078A1C2}" destId="{669033B0-300E-4C76-BDDC-3B7E24531E84}" srcOrd="2" destOrd="0" presId="urn:microsoft.com/office/officeart/2005/8/layout/list1"/>
    <dgm:cxn modelId="{3630BF01-E96E-49B0-8F54-8412DDC3B305}" type="presParOf" srcId="{F9610256-9EDA-469F-A531-589C4078A1C2}" destId="{CAF79F9B-E9B7-4261-9145-2C27A5CEA8CA}" srcOrd="3" destOrd="0" presId="urn:microsoft.com/office/officeart/2005/8/layout/list1"/>
    <dgm:cxn modelId="{A6BCCFB3-DB6B-4630-9E4A-273BA75CFD0F}" type="presParOf" srcId="{F9610256-9EDA-469F-A531-589C4078A1C2}" destId="{80B25ADA-6BFC-470D-9D29-804E5824825E}" srcOrd="4" destOrd="0" presId="urn:microsoft.com/office/officeart/2005/8/layout/list1"/>
    <dgm:cxn modelId="{791AED90-2920-4E11-B9F4-379C50550D07}" type="presParOf" srcId="{80B25ADA-6BFC-470D-9D29-804E5824825E}" destId="{055EA7AA-A6FE-4EE0-A82F-03055DE39864}" srcOrd="0" destOrd="0" presId="urn:microsoft.com/office/officeart/2005/8/layout/list1"/>
    <dgm:cxn modelId="{3AAEDA61-70C6-4DBD-9625-B2A95FA1A01D}" type="presParOf" srcId="{80B25ADA-6BFC-470D-9D29-804E5824825E}" destId="{D2FBA71B-9883-41C2-ABAF-AB334BAC10F8}" srcOrd="1" destOrd="0" presId="urn:microsoft.com/office/officeart/2005/8/layout/list1"/>
    <dgm:cxn modelId="{2AF7B59D-B4C3-4767-9BBF-47D62D915559}" type="presParOf" srcId="{F9610256-9EDA-469F-A531-589C4078A1C2}" destId="{BB9CC11A-510B-4E43-AF14-E1816B914F36}" srcOrd="5" destOrd="0" presId="urn:microsoft.com/office/officeart/2005/8/layout/list1"/>
    <dgm:cxn modelId="{A221FEAF-8B79-45E4-A756-872D0B308AD3}" type="presParOf" srcId="{F9610256-9EDA-469F-A531-589C4078A1C2}" destId="{0466202E-8459-41B8-86BF-8BEBF1204019}" srcOrd="6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1846CB-5C58-46E5-85AA-6E34448D504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FD66A69-54C0-47F3-9BAB-0D58DEE03CBD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6">
            <a:lumMod val="75000"/>
          </a:schemeClr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Electrical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D4722020-55F1-451A-BF3A-5874FCF4E52E}" type="parTrans" cxnId="{5C61BAFA-0257-48F1-811A-9D5467C9C23A}">
      <dgm:prSet/>
      <dgm:spPr/>
      <dgm:t>
        <a:bodyPr/>
        <a:lstStyle/>
        <a:p>
          <a:endParaRPr lang="en-US"/>
        </a:p>
      </dgm:t>
    </dgm:pt>
    <dgm:pt modelId="{9DED10B3-1F1F-4A11-AEBC-D3B33F897627}" type="sibTrans" cxnId="{5C61BAFA-0257-48F1-811A-9D5467C9C23A}">
      <dgm:prSet/>
      <dgm:spPr/>
      <dgm:t>
        <a:bodyPr/>
        <a:lstStyle/>
        <a:p>
          <a:endParaRPr lang="en-US"/>
        </a:p>
      </dgm:t>
    </dgm:pt>
    <dgm:pt modelId="{DF2681FC-36CC-4F5D-9D96-9229D4616A98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FFFF0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Excitability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945F0B02-BED0-476E-8CF6-BB6F1464B6D0}" type="parTrans" cxnId="{F06FBB6A-04CC-4C0E-8474-39CDD9AA3134}">
      <dgm:prSet/>
      <dgm:spPr/>
      <dgm:t>
        <a:bodyPr/>
        <a:lstStyle/>
        <a:p>
          <a:endParaRPr lang="en-US"/>
        </a:p>
      </dgm:t>
    </dgm:pt>
    <dgm:pt modelId="{7F87B624-EA48-4442-BEB0-52E63D3E4EB9}" type="sibTrans" cxnId="{F06FBB6A-04CC-4C0E-8474-39CDD9AA3134}">
      <dgm:prSet/>
      <dgm:spPr/>
      <dgm:t>
        <a:bodyPr/>
        <a:lstStyle/>
        <a:p>
          <a:endParaRPr lang="en-US"/>
        </a:p>
      </dgm:t>
    </dgm:pt>
    <dgm:pt modelId="{CE92EB7B-5CB0-4844-900C-42384CA8F521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00B0F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Mechanical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E7503EF5-2B55-4176-B3E1-A644F6E15CD5}" type="parTrans" cxnId="{2209FD66-60C4-4A2A-B246-B187D89AFCCD}">
      <dgm:prSet/>
      <dgm:spPr/>
      <dgm:t>
        <a:bodyPr/>
        <a:lstStyle/>
        <a:p>
          <a:endParaRPr lang="en-US"/>
        </a:p>
      </dgm:t>
    </dgm:pt>
    <dgm:pt modelId="{A9C2F9D2-784F-4EB3-96C5-87C24C0A7EDA}" type="sibTrans" cxnId="{2209FD66-60C4-4A2A-B246-B187D89AFCCD}">
      <dgm:prSet/>
      <dgm:spPr/>
      <dgm:t>
        <a:bodyPr/>
        <a:lstStyle/>
        <a:p>
          <a:endParaRPr lang="en-US"/>
        </a:p>
      </dgm:t>
    </dgm:pt>
    <dgm:pt modelId="{64F8F2D2-EC87-4BF0-A519-EC9D67CAED50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C00000"/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Metabolic or chemical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6F311590-E622-4132-946F-893E34EC5AED}" type="parTrans" cxnId="{5FB05EE7-4FDD-4B90-9B7C-99DCCABD2749}">
      <dgm:prSet/>
      <dgm:spPr/>
      <dgm:t>
        <a:bodyPr/>
        <a:lstStyle/>
        <a:p>
          <a:endParaRPr lang="en-US"/>
        </a:p>
      </dgm:t>
    </dgm:pt>
    <dgm:pt modelId="{95A816F4-C2D1-4D10-99FD-366E60CF6BFC}" type="sibTrans" cxnId="{5FB05EE7-4FDD-4B90-9B7C-99DCCABD2749}">
      <dgm:prSet/>
      <dgm:spPr/>
      <dgm:t>
        <a:bodyPr/>
        <a:lstStyle/>
        <a:p>
          <a:endParaRPr lang="en-US"/>
        </a:p>
      </dgm:t>
    </dgm:pt>
    <dgm:pt modelId="{1166A5B9-BCE5-4EA4-AB29-77766AB1E238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00CC0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100" b="1" dirty="0" smtClean="0">
              <a:solidFill>
                <a:schemeClr val="tx1"/>
              </a:solidFill>
              <a:latin typeface="Arial Rounded MT Bold" pitchFamily="34" charset="0"/>
            </a:rPr>
            <a:t>Heat production or thermal changes</a:t>
          </a:r>
          <a:endParaRPr lang="en-US" sz="21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FEFD05CA-4A80-4074-9913-FF0D9F761B79}" type="parTrans" cxnId="{C2ED6A1D-A510-4D47-998F-E083172E1569}">
      <dgm:prSet/>
      <dgm:spPr/>
      <dgm:t>
        <a:bodyPr/>
        <a:lstStyle/>
        <a:p>
          <a:endParaRPr lang="en-US"/>
        </a:p>
      </dgm:t>
    </dgm:pt>
    <dgm:pt modelId="{09BF86A9-0870-40BC-9AAD-DB999BABD3C3}" type="sibTrans" cxnId="{C2ED6A1D-A510-4D47-998F-E083172E1569}">
      <dgm:prSet/>
      <dgm:spPr/>
      <dgm:t>
        <a:bodyPr/>
        <a:lstStyle/>
        <a:p>
          <a:endParaRPr lang="en-US"/>
        </a:p>
      </dgm:t>
    </dgm:pt>
    <dgm:pt modelId="{3550F005-3761-4910-AB78-BD28D56C020B}" type="pres">
      <dgm:prSet presAssocID="{301846CB-5C58-46E5-85AA-6E34448D504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4E5EB0-5109-465D-88B5-A455681356F8}" type="pres">
      <dgm:prSet presAssocID="{301846CB-5C58-46E5-85AA-6E34448D504B}" presName="cycle" presStyleCnt="0"/>
      <dgm:spPr/>
    </dgm:pt>
    <dgm:pt modelId="{6884760B-2EEE-4EF3-9DFB-56BF7BC344A5}" type="pres">
      <dgm:prSet presAssocID="{AFD66A69-54C0-47F3-9BAB-0D58DEE03CBD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A56766-946A-4D65-80FC-0A9EF14EC3E4}" type="pres">
      <dgm:prSet presAssocID="{9DED10B3-1F1F-4A11-AEBC-D3B33F897627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D7566551-8E10-4555-843E-01F6986BFDBD}" type="pres">
      <dgm:prSet presAssocID="{DF2681FC-36CC-4F5D-9D96-9229D4616A98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ABB68-8871-4E43-AB3B-68D845E124E6}" type="pres">
      <dgm:prSet presAssocID="{CE92EB7B-5CB0-4844-900C-42384CA8F52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0AFD60-E5A5-4C30-82BD-A14A7E48E011}" type="pres">
      <dgm:prSet presAssocID="{64F8F2D2-EC87-4BF0-A519-EC9D67CAED50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19E991-D91A-4427-B643-0005A5648E08}" type="pres">
      <dgm:prSet presAssocID="{1166A5B9-BCE5-4EA4-AB29-77766AB1E238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4A218E3-A735-4971-AF8D-B6B6A15C2156}" type="presOf" srcId="{DF2681FC-36CC-4F5D-9D96-9229D4616A98}" destId="{D7566551-8E10-4555-843E-01F6986BFDBD}" srcOrd="0" destOrd="0" presId="urn:microsoft.com/office/officeart/2005/8/layout/cycle3"/>
    <dgm:cxn modelId="{91E74819-A201-4BA0-A99D-B2A7D603059A}" type="presOf" srcId="{9DED10B3-1F1F-4A11-AEBC-D3B33F897627}" destId="{CAA56766-946A-4D65-80FC-0A9EF14EC3E4}" srcOrd="0" destOrd="0" presId="urn:microsoft.com/office/officeart/2005/8/layout/cycle3"/>
    <dgm:cxn modelId="{5C61BAFA-0257-48F1-811A-9D5467C9C23A}" srcId="{301846CB-5C58-46E5-85AA-6E34448D504B}" destId="{AFD66A69-54C0-47F3-9BAB-0D58DEE03CBD}" srcOrd="0" destOrd="0" parTransId="{D4722020-55F1-451A-BF3A-5874FCF4E52E}" sibTransId="{9DED10B3-1F1F-4A11-AEBC-D3B33F897627}"/>
    <dgm:cxn modelId="{F06FBB6A-04CC-4C0E-8474-39CDD9AA3134}" srcId="{301846CB-5C58-46E5-85AA-6E34448D504B}" destId="{DF2681FC-36CC-4F5D-9D96-9229D4616A98}" srcOrd="1" destOrd="0" parTransId="{945F0B02-BED0-476E-8CF6-BB6F1464B6D0}" sibTransId="{7F87B624-EA48-4442-BEB0-52E63D3E4EB9}"/>
    <dgm:cxn modelId="{FC1ADAB4-BA94-46D2-84B5-86863906E8D6}" type="presOf" srcId="{64F8F2D2-EC87-4BF0-A519-EC9D67CAED50}" destId="{930AFD60-E5A5-4C30-82BD-A14A7E48E011}" srcOrd="0" destOrd="0" presId="urn:microsoft.com/office/officeart/2005/8/layout/cycle3"/>
    <dgm:cxn modelId="{3991F697-CB12-4EAB-BAAF-4BB8F453DEFA}" type="presOf" srcId="{CE92EB7B-5CB0-4844-900C-42384CA8F521}" destId="{520ABB68-8871-4E43-AB3B-68D845E124E6}" srcOrd="0" destOrd="0" presId="urn:microsoft.com/office/officeart/2005/8/layout/cycle3"/>
    <dgm:cxn modelId="{8AAB27A8-9848-4EF0-88D6-FEA308187447}" type="presOf" srcId="{1166A5B9-BCE5-4EA4-AB29-77766AB1E238}" destId="{E319E991-D91A-4427-B643-0005A5648E08}" srcOrd="0" destOrd="0" presId="urn:microsoft.com/office/officeart/2005/8/layout/cycle3"/>
    <dgm:cxn modelId="{FD08824F-BD27-415F-8EC7-D9678F685D71}" type="presOf" srcId="{301846CB-5C58-46E5-85AA-6E34448D504B}" destId="{3550F005-3761-4910-AB78-BD28D56C020B}" srcOrd="0" destOrd="0" presId="urn:microsoft.com/office/officeart/2005/8/layout/cycle3"/>
    <dgm:cxn modelId="{C2ED6A1D-A510-4D47-998F-E083172E1569}" srcId="{301846CB-5C58-46E5-85AA-6E34448D504B}" destId="{1166A5B9-BCE5-4EA4-AB29-77766AB1E238}" srcOrd="4" destOrd="0" parTransId="{FEFD05CA-4A80-4074-9913-FF0D9F761B79}" sibTransId="{09BF86A9-0870-40BC-9AAD-DB999BABD3C3}"/>
    <dgm:cxn modelId="{C4B01908-19CD-468C-B375-DDC66347260D}" type="presOf" srcId="{AFD66A69-54C0-47F3-9BAB-0D58DEE03CBD}" destId="{6884760B-2EEE-4EF3-9DFB-56BF7BC344A5}" srcOrd="0" destOrd="0" presId="urn:microsoft.com/office/officeart/2005/8/layout/cycle3"/>
    <dgm:cxn modelId="{5FB05EE7-4FDD-4B90-9B7C-99DCCABD2749}" srcId="{301846CB-5C58-46E5-85AA-6E34448D504B}" destId="{64F8F2D2-EC87-4BF0-A519-EC9D67CAED50}" srcOrd="3" destOrd="0" parTransId="{6F311590-E622-4132-946F-893E34EC5AED}" sibTransId="{95A816F4-C2D1-4D10-99FD-366E60CF6BFC}"/>
    <dgm:cxn modelId="{2209FD66-60C4-4A2A-B246-B187D89AFCCD}" srcId="{301846CB-5C58-46E5-85AA-6E34448D504B}" destId="{CE92EB7B-5CB0-4844-900C-42384CA8F521}" srcOrd="2" destOrd="0" parTransId="{E7503EF5-2B55-4176-B3E1-A644F6E15CD5}" sibTransId="{A9C2F9D2-784F-4EB3-96C5-87C24C0A7EDA}"/>
    <dgm:cxn modelId="{723FB63D-71AF-486C-B602-DE06EECA0095}" type="presParOf" srcId="{3550F005-3761-4910-AB78-BD28D56C020B}" destId="{584E5EB0-5109-465D-88B5-A455681356F8}" srcOrd="0" destOrd="0" presId="urn:microsoft.com/office/officeart/2005/8/layout/cycle3"/>
    <dgm:cxn modelId="{3E6C2C4B-C062-4EE5-909B-7CC877E902CB}" type="presParOf" srcId="{584E5EB0-5109-465D-88B5-A455681356F8}" destId="{6884760B-2EEE-4EF3-9DFB-56BF7BC344A5}" srcOrd="0" destOrd="0" presId="urn:microsoft.com/office/officeart/2005/8/layout/cycle3"/>
    <dgm:cxn modelId="{51917BB3-E7EE-4B17-8940-BE7CBE788283}" type="presParOf" srcId="{584E5EB0-5109-465D-88B5-A455681356F8}" destId="{CAA56766-946A-4D65-80FC-0A9EF14EC3E4}" srcOrd="1" destOrd="0" presId="urn:microsoft.com/office/officeart/2005/8/layout/cycle3"/>
    <dgm:cxn modelId="{47A859AA-A267-4ED4-BC9E-0E7D49E16761}" type="presParOf" srcId="{584E5EB0-5109-465D-88B5-A455681356F8}" destId="{D7566551-8E10-4555-843E-01F6986BFDBD}" srcOrd="2" destOrd="0" presId="urn:microsoft.com/office/officeart/2005/8/layout/cycle3"/>
    <dgm:cxn modelId="{629B1543-5476-48F4-B8BF-918F19F2999E}" type="presParOf" srcId="{584E5EB0-5109-465D-88B5-A455681356F8}" destId="{520ABB68-8871-4E43-AB3B-68D845E124E6}" srcOrd="3" destOrd="0" presId="urn:microsoft.com/office/officeart/2005/8/layout/cycle3"/>
    <dgm:cxn modelId="{0E45B73D-B793-4819-95B9-184C0ABE86EE}" type="presParOf" srcId="{584E5EB0-5109-465D-88B5-A455681356F8}" destId="{930AFD60-E5A5-4C30-82BD-A14A7E48E011}" srcOrd="4" destOrd="0" presId="urn:microsoft.com/office/officeart/2005/8/layout/cycle3"/>
    <dgm:cxn modelId="{12C73144-9DEB-4DDE-B337-D228A05C57BE}" type="presParOf" srcId="{584E5EB0-5109-465D-88B5-A455681356F8}" destId="{E319E991-D91A-4427-B643-0005A5648E08}" srcOrd="5" destOrd="0" presId="urn:microsoft.com/office/officeart/2005/8/layout/cycle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1846CB-5C58-46E5-85AA-6E34448D504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FD66A69-54C0-47F3-9BAB-0D58DEE03CBD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6">
            <a:lumMod val="75000"/>
          </a:schemeClr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Electrical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D4722020-55F1-451A-BF3A-5874FCF4E52E}" type="parTrans" cxnId="{5C61BAFA-0257-48F1-811A-9D5467C9C23A}">
      <dgm:prSet/>
      <dgm:spPr/>
      <dgm:t>
        <a:bodyPr/>
        <a:lstStyle/>
        <a:p>
          <a:endParaRPr lang="en-US"/>
        </a:p>
      </dgm:t>
    </dgm:pt>
    <dgm:pt modelId="{9DED10B3-1F1F-4A11-AEBC-D3B33F897627}" type="sibTrans" cxnId="{5C61BAFA-0257-48F1-811A-9D5467C9C23A}">
      <dgm:prSet/>
      <dgm:spPr/>
      <dgm:t>
        <a:bodyPr/>
        <a:lstStyle/>
        <a:p>
          <a:endParaRPr lang="en-US"/>
        </a:p>
      </dgm:t>
    </dgm:pt>
    <dgm:pt modelId="{DF2681FC-36CC-4F5D-9D96-9229D4616A98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FFFF0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Excitability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945F0B02-BED0-476E-8CF6-BB6F1464B6D0}" type="parTrans" cxnId="{F06FBB6A-04CC-4C0E-8474-39CDD9AA3134}">
      <dgm:prSet/>
      <dgm:spPr/>
      <dgm:t>
        <a:bodyPr/>
        <a:lstStyle/>
        <a:p>
          <a:endParaRPr lang="en-US"/>
        </a:p>
      </dgm:t>
    </dgm:pt>
    <dgm:pt modelId="{7F87B624-EA48-4442-BEB0-52E63D3E4EB9}" type="sibTrans" cxnId="{F06FBB6A-04CC-4C0E-8474-39CDD9AA3134}">
      <dgm:prSet/>
      <dgm:spPr/>
      <dgm:t>
        <a:bodyPr/>
        <a:lstStyle/>
        <a:p>
          <a:endParaRPr lang="en-US"/>
        </a:p>
      </dgm:t>
    </dgm:pt>
    <dgm:pt modelId="{CE92EB7B-5CB0-4844-900C-42384CA8F521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00B0F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Mechanical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E7503EF5-2B55-4176-B3E1-A644F6E15CD5}" type="parTrans" cxnId="{2209FD66-60C4-4A2A-B246-B187D89AFCCD}">
      <dgm:prSet/>
      <dgm:spPr/>
      <dgm:t>
        <a:bodyPr/>
        <a:lstStyle/>
        <a:p>
          <a:endParaRPr lang="en-US"/>
        </a:p>
      </dgm:t>
    </dgm:pt>
    <dgm:pt modelId="{A9C2F9D2-784F-4EB3-96C5-87C24C0A7EDA}" type="sibTrans" cxnId="{2209FD66-60C4-4A2A-B246-B187D89AFCCD}">
      <dgm:prSet/>
      <dgm:spPr/>
      <dgm:t>
        <a:bodyPr/>
        <a:lstStyle/>
        <a:p>
          <a:endParaRPr lang="en-US"/>
        </a:p>
      </dgm:t>
    </dgm:pt>
    <dgm:pt modelId="{64F8F2D2-EC87-4BF0-A519-EC9D67CAED50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C00000"/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Metabolic or chemical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6F311590-E622-4132-946F-893E34EC5AED}" type="parTrans" cxnId="{5FB05EE7-4FDD-4B90-9B7C-99DCCABD2749}">
      <dgm:prSet/>
      <dgm:spPr/>
      <dgm:t>
        <a:bodyPr/>
        <a:lstStyle/>
        <a:p>
          <a:endParaRPr lang="en-US"/>
        </a:p>
      </dgm:t>
    </dgm:pt>
    <dgm:pt modelId="{95A816F4-C2D1-4D10-99FD-366E60CF6BFC}" type="sibTrans" cxnId="{5FB05EE7-4FDD-4B90-9B7C-99DCCABD2749}">
      <dgm:prSet/>
      <dgm:spPr/>
      <dgm:t>
        <a:bodyPr/>
        <a:lstStyle/>
        <a:p>
          <a:endParaRPr lang="en-US"/>
        </a:p>
      </dgm:t>
    </dgm:pt>
    <dgm:pt modelId="{1166A5B9-BCE5-4EA4-AB29-77766AB1E238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00CC0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100" b="1" dirty="0" smtClean="0">
              <a:solidFill>
                <a:schemeClr val="tx1"/>
              </a:solidFill>
              <a:latin typeface="Arial Rounded MT Bold" pitchFamily="34" charset="0"/>
            </a:rPr>
            <a:t>Heat production or thermal changes</a:t>
          </a:r>
          <a:endParaRPr lang="en-US" sz="21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FEFD05CA-4A80-4074-9913-FF0D9F761B79}" type="parTrans" cxnId="{C2ED6A1D-A510-4D47-998F-E083172E1569}">
      <dgm:prSet/>
      <dgm:spPr/>
      <dgm:t>
        <a:bodyPr/>
        <a:lstStyle/>
        <a:p>
          <a:endParaRPr lang="en-US"/>
        </a:p>
      </dgm:t>
    </dgm:pt>
    <dgm:pt modelId="{09BF86A9-0870-40BC-9AAD-DB999BABD3C3}" type="sibTrans" cxnId="{C2ED6A1D-A510-4D47-998F-E083172E1569}">
      <dgm:prSet/>
      <dgm:spPr/>
      <dgm:t>
        <a:bodyPr/>
        <a:lstStyle/>
        <a:p>
          <a:endParaRPr lang="en-US"/>
        </a:p>
      </dgm:t>
    </dgm:pt>
    <dgm:pt modelId="{3550F005-3761-4910-AB78-BD28D56C020B}" type="pres">
      <dgm:prSet presAssocID="{301846CB-5C58-46E5-85AA-6E34448D504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4E5EB0-5109-465D-88B5-A455681356F8}" type="pres">
      <dgm:prSet presAssocID="{301846CB-5C58-46E5-85AA-6E34448D504B}" presName="cycle" presStyleCnt="0"/>
      <dgm:spPr/>
    </dgm:pt>
    <dgm:pt modelId="{6884760B-2EEE-4EF3-9DFB-56BF7BC344A5}" type="pres">
      <dgm:prSet presAssocID="{AFD66A69-54C0-47F3-9BAB-0D58DEE03CBD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A56766-946A-4D65-80FC-0A9EF14EC3E4}" type="pres">
      <dgm:prSet presAssocID="{9DED10B3-1F1F-4A11-AEBC-D3B33F897627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D7566551-8E10-4555-843E-01F6986BFDBD}" type="pres">
      <dgm:prSet presAssocID="{DF2681FC-36CC-4F5D-9D96-9229D4616A98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ABB68-8871-4E43-AB3B-68D845E124E6}" type="pres">
      <dgm:prSet presAssocID="{CE92EB7B-5CB0-4844-900C-42384CA8F52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0AFD60-E5A5-4C30-82BD-A14A7E48E011}" type="pres">
      <dgm:prSet presAssocID="{64F8F2D2-EC87-4BF0-A519-EC9D67CAED50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19E991-D91A-4427-B643-0005A5648E08}" type="pres">
      <dgm:prSet presAssocID="{1166A5B9-BCE5-4EA4-AB29-77766AB1E238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61BAFA-0257-48F1-811A-9D5467C9C23A}" srcId="{301846CB-5C58-46E5-85AA-6E34448D504B}" destId="{AFD66A69-54C0-47F3-9BAB-0D58DEE03CBD}" srcOrd="0" destOrd="0" parTransId="{D4722020-55F1-451A-BF3A-5874FCF4E52E}" sibTransId="{9DED10B3-1F1F-4A11-AEBC-D3B33F897627}"/>
    <dgm:cxn modelId="{704124AD-80E9-45AD-AB0E-DFD62754B8D8}" type="presOf" srcId="{1166A5B9-BCE5-4EA4-AB29-77766AB1E238}" destId="{E319E991-D91A-4427-B643-0005A5648E08}" srcOrd="0" destOrd="0" presId="urn:microsoft.com/office/officeart/2005/8/layout/cycle3"/>
    <dgm:cxn modelId="{F06FBB6A-04CC-4C0E-8474-39CDD9AA3134}" srcId="{301846CB-5C58-46E5-85AA-6E34448D504B}" destId="{DF2681FC-36CC-4F5D-9D96-9229D4616A98}" srcOrd="1" destOrd="0" parTransId="{945F0B02-BED0-476E-8CF6-BB6F1464B6D0}" sibTransId="{7F87B624-EA48-4442-BEB0-52E63D3E4EB9}"/>
    <dgm:cxn modelId="{B4FBBB93-C968-489F-88E7-B2236B8A3E6F}" type="presOf" srcId="{AFD66A69-54C0-47F3-9BAB-0D58DEE03CBD}" destId="{6884760B-2EEE-4EF3-9DFB-56BF7BC344A5}" srcOrd="0" destOrd="0" presId="urn:microsoft.com/office/officeart/2005/8/layout/cycle3"/>
    <dgm:cxn modelId="{DE169AFE-7204-4E28-A8DD-FEB15A6E13FD}" type="presOf" srcId="{64F8F2D2-EC87-4BF0-A519-EC9D67CAED50}" destId="{930AFD60-E5A5-4C30-82BD-A14A7E48E011}" srcOrd="0" destOrd="0" presId="urn:microsoft.com/office/officeart/2005/8/layout/cycle3"/>
    <dgm:cxn modelId="{92E1EFE3-EC1C-4A6C-B0E4-87D889813EB0}" type="presOf" srcId="{9DED10B3-1F1F-4A11-AEBC-D3B33F897627}" destId="{CAA56766-946A-4D65-80FC-0A9EF14EC3E4}" srcOrd="0" destOrd="0" presId="urn:microsoft.com/office/officeart/2005/8/layout/cycle3"/>
    <dgm:cxn modelId="{CED11B20-07CB-4038-944D-3DC72EEA5FA7}" type="presOf" srcId="{301846CB-5C58-46E5-85AA-6E34448D504B}" destId="{3550F005-3761-4910-AB78-BD28D56C020B}" srcOrd="0" destOrd="0" presId="urn:microsoft.com/office/officeart/2005/8/layout/cycle3"/>
    <dgm:cxn modelId="{C2ED6A1D-A510-4D47-998F-E083172E1569}" srcId="{301846CB-5C58-46E5-85AA-6E34448D504B}" destId="{1166A5B9-BCE5-4EA4-AB29-77766AB1E238}" srcOrd="4" destOrd="0" parTransId="{FEFD05CA-4A80-4074-9913-FF0D9F761B79}" sibTransId="{09BF86A9-0870-40BC-9AAD-DB999BABD3C3}"/>
    <dgm:cxn modelId="{5FB05EE7-4FDD-4B90-9B7C-99DCCABD2749}" srcId="{301846CB-5C58-46E5-85AA-6E34448D504B}" destId="{64F8F2D2-EC87-4BF0-A519-EC9D67CAED50}" srcOrd="3" destOrd="0" parTransId="{6F311590-E622-4132-946F-893E34EC5AED}" sibTransId="{95A816F4-C2D1-4D10-99FD-366E60CF6BFC}"/>
    <dgm:cxn modelId="{E0E52535-72C6-4442-90A4-DCADC4EB3C9F}" type="presOf" srcId="{DF2681FC-36CC-4F5D-9D96-9229D4616A98}" destId="{D7566551-8E10-4555-843E-01F6986BFDBD}" srcOrd="0" destOrd="0" presId="urn:microsoft.com/office/officeart/2005/8/layout/cycle3"/>
    <dgm:cxn modelId="{2209FD66-60C4-4A2A-B246-B187D89AFCCD}" srcId="{301846CB-5C58-46E5-85AA-6E34448D504B}" destId="{CE92EB7B-5CB0-4844-900C-42384CA8F521}" srcOrd="2" destOrd="0" parTransId="{E7503EF5-2B55-4176-B3E1-A644F6E15CD5}" sibTransId="{A9C2F9D2-784F-4EB3-96C5-87C24C0A7EDA}"/>
    <dgm:cxn modelId="{30B859B8-A893-4953-A192-1290504EA046}" type="presOf" srcId="{CE92EB7B-5CB0-4844-900C-42384CA8F521}" destId="{520ABB68-8871-4E43-AB3B-68D845E124E6}" srcOrd="0" destOrd="0" presId="urn:microsoft.com/office/officeart/2005/8/layout/cycle3"/>
    <dgm:cxn modelId="{E3645493-76A8-42CA-A530-6987E653DA4C}" type="presParOf" srcId="{3550F005-3761-4910-AB78-BD28D56C020B}" destId="{584E5EB0-5109-465D-88B5-A455681356F8}" srcOrd="0" destOrd="0" presId="urn:microsoft.com/office/officeart/2005/8/layout/cycle3"/>
    <dgm:cxn modelId="{9C587E86-9B1A-4B94-B059-5181B11022DC}" type="presParOf" srcId="{584E5EB0-5109-465D-88B5-A455681356F8}" destId="{6884760B-2EEE-4EF3-9DFB-56BF7BC344A5}" srcOrd="0" destOrd="0" presId="urn:microsoft.com/office/officeart/2005/8/layout/cycle3"/>
    <dgm:cxn modelId="{2286C10B-3ED7-4CCA-B3CE-F0176BA55FBD}" type="presParOf" srcId="{584E5EB0-5109-465D-88B5-A455681356F8}" destId="{CAA56766-946A-4D65-80FC-0A9EF14EC3E4}" srcOrd="1" destOrd="0" presId="urn:microsoft.com/office/officeart/2005/8/layout/cycle3"/>
    <dgm:cxn modelId="{79C17FD7-1630-488F-A76D-0052762F3FEB}" type="presParOf" srcId="{584E5EB0-5109-465D-88B5-A455681356F8}" destId="{D7566551-8E10-4555-843E-01F6986BFDBD}" srcOrd="2" destOrd="0" presId="urn:microsoft.com/office/officeart/2005/8/layout/cycle3"/>
    <dgm:cxn modelId="{21B795C9-65EA-4940-BD78-1D0712A3797F}" type="presParOf" srcId="{584E5EB0-5109-465D-88B5-A455681356F8}" destId="{520ABB68-8871-4E43-AB3B-68D845E124E6}" srcOrd="3" destOrd="0" presId="urn:microsoft.com/office/officeart/2005/8/layout/cycle3"/>
    <dgm:cxn modelId="{5564C78F-570D-4D69-84E3-650678E1513E}" type="presParOf" srcId="{584E5EB0-5109-465D-88B5-A455681356F8}" destId="{930AFD60-E5A5-4C30-82BD-A14A7E48E011}" srcOrd="4" destOrd="0" presId="urn:microsoft.com/office/officeart/2005/8/layout/cycle3"/>
    <dgm:cxn modelId="{5E254B91-1A37-4DC2-906B-10A827939823}" type="presParOf" srcId="{584E5EB0-5109-465D-88B5-A455681356F8}" destId="{E319E991-D91A-4427-B643-0005A5648E08}" srcOrd="5" destOrd="0" presId="urn:microsoft.com/office/officeart/2005/8/layout/cycle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C532EB-2AF7-482F-BC25-7D18470169B1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988D17D-6E1E-4297-831D-689DB3BFC2CB}">
      <dgm:prSet phldrT="[Text]" custT="1"/>
      <dgm:spPr/>
      <dgm:t>
        <a:bodyPr/>
        <a:lstStyle/>
        <a:p>
          <a:r>
            <a:rPr lang="en-US" sz="3600" dirty="0" smtClean="0">
              <a:latin typeface="Arial Rounded MT Bold" pitchFamily="34" charset="0"/>
            </a:rPr>
            <a:t>1- Initial heat</a:t>
          </a:r>
          <a:endParaRPr lang="en-US" sz="3600" dirty="0">
            <a:latin typeface="Arial Rounded MT Bold" pitchFamily="34" charset="0"/>
          </a:endParaRPr>
        </a:p>
      </dgm:t>
    </dgm:pt>
    <dgm:pt modelId="{3BB85E4C-AC1F-453C-A584-780D684F6A85}" type="parTrans" cxnId="{6EF7C203-8B50-4CC7-B31C-A3287B225318}">
      <dgm:prSet/>
      <dgm:spPr/>
      <dgm:t>
        <a:bodyPr/>
        <a:lstStyle/>
        <a:p>
          <a:endParaRPr lang="en-US"/>
        </a:p>
      </dgm:t>
    </dgm:pt>
    <dgm:pt modelId="{F714E960-CCDD-4727-9B6E-4FC971761D11}" type="sibTrans" cxnId="{6EF7C203-8B50-4CC7-B31C-A3287B225318}">
      <dgm:prSet/>
      <dgm:spPr/>
      <dgm:t>
        <a:bodyPr/>
        <a:lstStyle/>
        <a:p>
          <a:endParaRPr lang="en-US"/>
        </a:p>
      </dgm:t>
    </dgm:pt>
    <dgm:pt modelId="{4C5CE298-368D-4EAF-A7FC-62B815E4F218}">
      <dgm:prSet phldrT="[Text]" custT="1"/>
      <dgm:spPr/>
      <dgm:t>
        <a:bodyPr/>
        <a:lstStyle/>
        <a:p>
          <a:pPr algn="just"/>
          <a:r>
            <a:rPr lang="en-US" sz="2200" dirty="0" smtClean="0">
              <a:latin typeface="Arial Rounded MT Bold" pitchFamily="34" charset="0"/>
            </a:rPr>
            <a:t>During the muscle contraction (occur suddenly). </a:t>
          </a:r>
          <a:endParaRPr lang="en-US" sz="2200" dirty="0">
            <a:latin typeface="Arial Rounded MT Bold" pitchFamily="34" charset="0"/>
          </a:endParaRPr>
        </a:p>
      </dgm:t>
    </dgm:pt>
    <dgm:pt modelId="{BD13D8AD-49A4-40AA-8CF4-9A3160C14EFE}" type="parTrans" cxnId="{E10A6C79-B202-4EBA-9FB9-2D96DBDBAF70}">
      <dgm:prSet/>
      <dgm:spPr/>
      <dgm:t>
        <a:bodyPr/>
        <a:lstStyle/>
        <a:p>
          <a:endParaRPr lang="en-US"/>
        </a:p>
      </dgm:t>
    </dgm:pt>
    <dgm:pt modelId="{39298981-CE96-4440-B97A-7F46259C08FA}" type="sibTrans" cxnId="{E10A6C79-B202-4EBA-9FB9-2D96DBDBAF70}">
      <dgm:prSet/>
      <dgm:spPr/>
      <dgm:t>
        <a:bodyPr/>
        <a:lstStyle/>
        <a:p>
          <a:endParaRPr lang="en-US"/>
        </a:p>
      </dgm:t>
    </dgm:pt>
    <dgm:pt modelId="{42BC84E7-5ADA-4186-B978-0FBB5FE5EFC8}">
      <dgm:prSet phldrT="[Text]" custT="1"/>
      <dgm:spPr/>
      <dgm:t>
        <a:bodyPr/>
        <a:lstStyle/>
        <a:p>
          <a:r>
            <a:rPr lang="en-US" sz="3200" b="1" dirty="0" smtClean="0">
              <a:latin typeface="Arial Rounded MT Bold" pitchFamily="34" charset="0"/>
            </a:rPr>
            <a:t>2- Delayed or recovery heat</a:t>
          </a:r>
          <a:endParaRPr lang="en-US" sz="3200" b="1" dirty="0">
            <a:latin typeface="Arial Rounded MT Bold" pitchFamily="34" charset="0"/>
          </a:endParaRPr>
        </a:p>
      </dgm:t>
    </dgm:pt>
    <dgm:pt modelId="{6FA39154-CE58-457A-84A5-CBDC6C77D43D}" type="parTrans" cxnId="{5C4A635B-E636-4F76-BD74-73BD981D22FB}">
      <dgm:prSet/>
      <dgm:spPr/>
      <dgm:t>
        <a:bodyPr/>
        <a:lstStyle/>
        <a:p>
          <a:endParaRPr lang="en-US"/>
        </a:p>
      </dgm:t>
    </dgm:pt>
    <dgm:pt modelId="{5D279BED-D8D7-4A61-AFB6-3D24584F4A21}" type="sibTrans" cxnId="{5C4A635B-E636-4F76-BD74-73BD981D22FB}">
      <dgm:prSet/>
      <dgm:spPr/>
      <dgm:t>
        <a:bodyPr/>
        <a:lstStyle/>
        <a:p>
          <a:endParaRPr lang="en-US"/>
        </a:p>
      </dgm:t>
    </dgm:pt>
    <dgm:pt modelId="{E7507761-0025-4D8F-BB02-150D71C4E4D8}">
      <dgm:prSet phldrT="[Text]" custT="1"/>
      <dgm:spPr/>
      <dgm:t>
        <a:bodyPr/>
        <a:lstStyle/>
        <a:p>
          <a:pPr algn="just"/>
          <a:r>
            <a:rPr lang="en-US" sz="2200" dirty="0" smtClean="0">
              <a:latin typeface="Arial Rounded MT Bold" pitchFamily="34" charset="0"/>
            </a:rPr>
            <a:t> After muscle contraction stops.</a:t>
          </a:r>
          <a:endParaRPr lang="en-US" sz="2200" dirty="0">
            <a:latin typeface="Arial Rounded MT Bold" pitchFamily="34" charset="0"/>
          </a:endParaRPr>
        </a:p>
      </dgm:t>
    </dgm:pt>
    <dgm:pt modelId="{60F0294A-A57A-4FF5-8BBD-FAC204A29B74}" type="parTrans" cxnId="{F1487CAC-6675-45A5-921A-8542F5BD4F2B}">
      <dgm:prSet/>
      <dgm:spPr/>
      <dgm:t>
        <a:bodyPr/>
        <a:lstStyle/>
        <a:p>
          <a:endParaRPr lang="en-US"/>
        </a:p>
      </dgm:t>
    </dgm:pt>
    <dgm:pt modelId="{39DC20D8-6B86-4786-8878-1FD1440C18E6}" type="sibTrans" cxnId="{F1487CAC-6675-45A5-921A-8542F5BD4F2B}">
      <dgm:prSet/>
      <dgm:spPr/>
      <dgm:t>
        <a:bodyPr/>
        <a:lstStyle/>
        <a:p>
          <a:endParaRPr lang="en-US"/>
        </a:p>
      </dgm:t>
    </dgm:pt>
    <dgm:pt modelId="{4F7F8162-9F32-443E-8835-C40B0485317C}">
      <dgm:prSet phldrT="[Text]" custT="1"/>
      <dgm:spPr/>
      <dgm:t>
        <a:bodyPr/>
        <a:lstStyle/>
        <a:p>
          <a:pPr algn="just"/>
          <a:r>
            <a:rPr lang="en-US" sz="2200" dirty="0" smtClean="0">
              <a:latin typeface="Arial Rounded MT Bold" pitchFamily="34" charset="0"/>
            </a:rPr>
            <a:t> This is nearly of the same magnitude as the initial heat.</a:t>
          </a:r>
          <a:endParaRPr lang="en-US" sz="2200" dirty="0">
            <a:latin typeface="Arial Rounded MT Bold" pitchFamily="34" charset="0"/>
          </a:endParaRPr>
        </a:p>
      </dgm:t>
    </dgm:pt>
    <dgm:pt modelId="{DC3725A2-D8B6-4D8A-A7FE-32C8FA48A181}" type="parTrans" cxnId="{3AABAA9B-6DE4-4E11-A59A-AB5042A82AA0}">
      <dgm:prSet/>
      <dgm:spPr/>
      <dgm:t>
        <a:bodyPr/>
        <a:lstStyle/>
        <a:p>
          <a:endParaRPr lang="en-US"/>
        </a:p>
      </dgm:t>
    </dgm:pt>
    <dgm:pt modelId="{DD06F5BF-B7AA-4FAF-B0E2-69D7F8D06769}" type="sibTrans" cxnId="{3AABAA9B-6DE4-4E11-A59A-AB5042A82AA0}">
      <dgm:prSet/>
      <dgm:spPr/>
      <dgm:t>
        <a:bodyPr/>
        <a:lstStyle/>
        <a:p>
          <a:endParaRPr lang="en-US"/>
        </a:p>
      </dgm:t>
    </dgm:pt>
    <dgm:pt modelId="{D8A693AB-F3D8-49DC-BE1D-7AA94D1AC0AB}">
      <dgm:prSet phldrT="[Text]" custT="1"/>
      <dgm:spPr/>
      <dgm:t>
        <a:bodyPr/>
        <a:lstStyle/>
        <a:p>
          <a:pPr algn="just"/>
          <a:r>
            <a:rPr lang="en-US" sz="2200" dirty="0" smtClean="0">
              <a:latin typeface="Arial Rounded MT Bold" pitchFamily="34" charset="0"/>
            </a:rPr>
            <a:t> It  is  released in a much longer time about 30 min after muscle contraction stops. </a:t>
          </a:r>
          <a:endParaRPr lang="en-US" sz="2200" dirty="0">
            <a:latin typeface="Arial Rounded MT Bold" pitchFamily="34" charset="0"/>
          </a:endParaRPr>
        </a:p>
      </dgm:t>
    </dgm:pt>
    <dgm:pt modelId="{3AF3559E-E6E6-410B-A746-C5ACD862B519}" type="parTrans" cxnId="{2FEFC473-1DF1-440E-A143-F0E494B75901}">
      <dgm:prSet/>
      <dgm:spPr/>
      <dgm:t>
        <a:bodyPr/>
        <a:lstStyle/>
        <a:p>
          <a:endParaRPr lang="en-US"/>
        </a:p>
      </dgm:t>
    </dgm:pt>
    <dgm:pt modelId="{AB85C11E-F331-4609-8F40-D49BEBBEE0B7}" type="sibTrans" cxnId="{2FEFC473-1DF1-440E-A143-F0E494B75901}">
      <dgm:prSet/>
      <dgm:spPr/>
      <dgm:t>
        <a:bodyPr/>
        <a:lstStyle/>
        <a:p>
          <a:endParaRPr lang="en-US"/>
        </a:p>
      </dgm:t>
    </dgm:pt>
    <dgm:pt modelId="{C519C7F8-B346-4D0C-AB9A-6DBD7CD861F7}" type="pres">
      <dgm:prSet presAssocID="{D4C532EB-2AF7-482F-BC25-7D18470169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AD5670B-659C-459C-BD0F-8EFF711EB9AE}" type="pres">
      <dgm:prSet presAssocID="{0988D17D-6E1E-4297-831D-689DB3BFC2CB}" presName="parentText" presStyleLbl="node1" presStyleIdx="0" presStyleCnt="2" custScaleY="139473" custLinFactY="-52583" custLinFactNeighborX="-108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24EC1F8-147B-4F08-A5F2-3FA8D8B7ECBB}" type="pres">
      <dgm:prSet presAssocID="{0988D17D-6E1E-4297-831D-689DB3BFC2CB}" presName="childText" presStyleLbl="revTx" presStyleIdx="0" presStyleCnt="2" custLinFactNeighborY="-975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D8746A-E174-48BA-B78D-2E8901FA7264}" type="pres">
      <dgm:prSet presAssocID="{42BC84E7-5ADA-4186-B978-0FBB5FE5EFC8}" presName="parentText" presStyleLbl="node1" presStyleIdx="1" presStyleCnt="2" custScaleY="172923" custLinFactNeighborY="-1597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9BA7E7-F83D-4906-BB50-F8026B4E825C}" type="pres">
      <dgm:prSet presAssocID="{42BC84E7-5ADA-4186-B978-0FBB5FE5EFC8}" presName="childText" presStyleLbl="revTx" presStyleIdx="1" presStyleCnt="2" custLinFactNeighborY="8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50B759B-80C9-44F1-9952-12F70EC28425}" type="presOf" srcId="{4F7F8162-9F32-443E-8835-C40B0485317C}" destId="{409BA7E7-F83D-4906-BB50-F8026B4E825C}" srcOrd="0" destOrd="1" presId="urn:microsoft.com/office/officeart/2005/8/layout/vList2"/>
    <dgm:cxn modelId="{6EF7C203-8B50-4CC7-B31C-A3287B225318}" srcId="{D4C532EB-2AF7-482F-BC25-7D18470169B1}" destId="{0988D17D-6E1E-4297-831D-689DB3BFC2CB}" srcOrd="0" destOrd="0" parTransId="{3BB85E4C-AC1F-453C-A584-780D684F6A85}" sibTransId="{F714E960-CCDD-4727-9B6E-4FC971761D11}"/>
    <dgm:cxn modelId="{2FEFC473-1DF1-440E-A143-F0E494B75901}" srcId="{42BC84E7-5ADA-4186-B978-0FBB5FE5EFC8}" destId="{D8A693AB-F3D8-49DC-BE1D-7AA94D1AC0AB}" srcOrd="2" destOrd="0" parTransId="{3AF3559E-E6E6-410B-A746-C5ACD862B519}" sibTransId="{AB85C11E-F331-4609-8F40-D49BEBBEE0B7}"/>
    <dgm:cxn modelId="{E10A6C79-B202-4EBA-9FB9-2D96DBDBAF70}" srcId="{0988D17D-6E1E-4297-831D-689DB3BFC2CB}" destId="{4C5CE298-368D-4EAF-A7FC-62B815E4F218}" srcOrd="0" destOrd="0" parTransId="{BD13D8AD-49A4-40AA-8CF4-9A3160C14EFE}" sibTransId="{39298981-CE96-4440-B97A-7F46259C08FA}"/>
    <dgm:cxn modelId="{8A2F60AE-428D-47BE-AF9A-A2F48402EE55}" type="presOf" srcId="{D4C532EB-2AF7-482F-BC25-7D18470169B1}" destId="{C519C7F8-B346-4D0C-AB9A-6DBD7CD861F7}" srcOrd="0" destOrd="0" presId="urn:microsoft.com/office/officeart/2005/8/layout/vList2"/>
    <dgm:cxn modelId="{F1487CAC-6675-45A5-921A-8542F5BD4F2B}" srcId="{42BC84E7-5ADA-4186-B978-0FBB5FE5EFC8}" destId="{E7507761-0025-4D8F-BB02-150D71C4E4D8}" srcOrd="0" destOrd="0" parTransId="{60F0294A-A57A-4FF5-8BBD-FAC204A29B74}" sibTransId="{39DC20D8-6B86-4786-8878-1FD1440C18E6}"/>
    <dgm:cxn modelId="{09A78AB4-2C3E-4BC1-83EB-F92FED1FB288}" type="presOf" srcId="{42BC84E7-5ADA-4186-B978-0FBB5FE5EFC8}" destId="{A8D8746A-E174-48BA-B78D-2E8901FA7264}" srcOrd="0" destOrd="0" presId="urn:microsoft.com/office/officeart/2005/8/layout/vList2"/>
    <dgm:cxn modelId="{5C4A635B-E636-4F76-BD74-73BD981D22FB}" srcId="{D4C532EB-2AF7-482F-BC25-7D18470169B1}" destId="{42BC84E7-5ADA-4186-B978-0FBB5FE5EFC8}" srcOrd="1" destOrd="0" parTransId="{6FA39154-CE58-457A-84A5-CBDC6C77D43D}" sibTransId="{5D279BED-D8D7-4A61-AFB6-3D24584F4A21}"/>
    <dgm:cxn modelId="{A6A3F367-34DE-4876-B3AC-4501ADB17AED}" type="presOf" srcId="{4C5CE298-368D-4EAF-A7FC-62B815E4F218}" destId="{024EC1F8-147B-4F08-A5F2-3FA8D8B7ECBB}" srcOrd="0" destOrd="0" presId="urn:microsoft.com/office/officeart/2005/8/layout/vList2"/>
    <dgm:cxn modelId="{7242745D-56C0-49D3-AE7E-2DAEB11553E9}" type="presOf" srcId="{E7507761-0025-4D8F-BB02-150D71C4E4D8}" destId="{409BA7E7-F83D-4906-BB50-F8026B4E825C}" srcOrd="0" destOrd="0" presId="urn:microsoft.com/office/officeart/2005/8/layout/vList2"/>
    <dgm:cxn modelId="{717A9AAA-0EFC-4225-B821-7E2F9C95EA15}" type="presOf" srcId="{D8A693AB-F3D8-49DC-BE1D-7AA94D1AC0AB}" destId="{409BA7E7-F83D-4906-BB50-F8026B4E825C}" srcOrd="0" destOrd="2" presId="urn:microsoft.com/office/officeart/2005/8/layout/vList2"/>
    <dgm:cxn modelId="{3AABAA9B-6DE4-4E11-A59A-AB5042A82AA0}" srcId="{42BC84E7-5ADA-4186-B978-0FBB5FE5EFC8}" destId="{4F7F8162-9F32-443E-8835-C40B0485317C}" srcOrd="1" destOrd="0" parTransId="{DC3725A2-D8B6-4D8A-A7FE-32C8FA48A181}" sibTransId="{DD06F5BF-B7AA-4FAF-B0E2-69D7F8D06769}"/>
    <dgm:cxn modelId="{08F3A909-5C81-4000-88E5-36338604C031}" type="presOf" srcId="{0988D17D-6E1E-4297-831D-689DB3BFC2CB}" destId="{3AD5670B-659C-459C-BD0F-8EFF711EB9AE}" srcOrd="0" destOrd="0" presId="urn:microsoft.com/office/officeart/2005/8/layout/vList2"/>
    <dgm:cxn modelId="{2F73C7F0-6746-4355-A0EF-D003C5EE0CD0}" type="presParOf" srcId="{C519C7F8-B346-4D0C-AB9A-6DBD7CD861F7}" destId="{3AD5670B-659C-459C-BD0F-8EFF711EB9AE}" srcOrd="0" destOrd="0" presId="urn:microsoft.com/office/officeart/2005/8/layout/vList2"/>
    <dgm:cxn modelId="{B039C248-61CE-40E6-B79A-D29A48F4535D}" type="presParOf" srcId="{C519C7F8-B346-4D0C-AB9A-6DBD7CD861F7}" destId="{024EC1F8-147B-4F08-A5F2-3FA8D8B7ECBB}" srcOrd="1" destOrd="0" presId="urn:microsoft.com/office/officeart/2005/8/layout/vList2"/>
    <dgm:cxn modelId="{2623E062-95A2-42F6-8A93-71CFE453687E}" type="presParOf" srcId="{C519C7F8-B346-4D0C-AB9A-6DBD7CD861F7}" destId="{A8D8746A-E174-48BA-B78D-2E8901FA7264}" srcOrd="2" destOrd="0" presId="urn:microsoft.com/office/officeart/2005/8/layout/vList2"/>
    <dgm:cxn modelId="{DBE04D76-49E6-4277-9997-5F13FC728992}" type="presParOf" srcId="{C519C7F8-B346-4D0C-AB9A-6DBD7CD861F7}" destId="{409BA7E7-F83D-4906-BB50-F8026B4E825C}" srcOrd="3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B5CE1A-2397-423B-87AB-5F3F76669B90}" type="doc">
      <dgm:prSet loTypeId="urn:microsoft.com/office/officeart/2005/8/layout/radial3" loCatId="cycle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8BDF4820-32B9-4FA0-8EAD-85B5335EF8CA}">
      <dgm:prSet phldrT="[Text]" custT="1"/>
      <dgm:spPr>
        <a:solidFill>
          <a:srgbClr val="66FFFF">
            <a:alpha val="50000"/>
          </a:srgbClr>
        </a:solidFill>
      </dgm:spPr>
      <dgm:t>
        <a:bodyPr/>
        <a:lstStyle/>
        <a:p>
          <a:r>
            <a:rPr lang="en-US" sz="2800" b="1" dirty="0" smtClean="0">
              <a:latin typeface="Arial Rounded MT Bold" pitchFamily="34" charset="0"/>
            </a:rPr>
            <a:t>Muscle </a:t>
          </a:r>
          <a:r>
            <a:rPr lang="en-US" sz="2800" b="1" dirty="0" err="1" smtClean="0">
              <a:latin typeface="Arial Rounded MT Bold" pitchFamily="34" charset="0"/>
            </a:rPr>
            <a:t>denervation</a:t>
          </a:r>
          <a:endParaRPr lang="en-US" sz="2800" b="1" dirty="0">
            <a:latin typeface="Arial Rounded MT Bold" pitchFamily="34" charset="0"/>
          </a:endParaRPr>
        </a:p>
      </dgm:t>
    </dgm:pt>
    <dgm:pt modelId="{6C203802-650F-42DF-938D-CE7376622A95}" type="parTrans" cxnId="{98F0034D-83E0-4C25-83BA-9BFB5F409A15}">
      <dgm:prSet/>
      <dgm:spPr/>
      <dgm:t>
        <a:bodyPr/>
        <a:lstStyle/>
        <a:p>
          <a:endParaRPr lang="en-US"/>
        </a:p>
      </dgm:t>
    </dgm:pt>
    <dgm:pt modelId="{5916BC64-1CA4-46F6-8509-95F02C5F8F92}" type="sibTrans" cxnId="{98F0034D-83E0-4C25-83BA-9BFB5F409A15}">
      <dgm:prSet/>
      <dgm:spPr/>
      <dgm:t>
        <a:bodyPr/>
        <a:lstStyle/>
        <a:p>
          <a:endParaRPr lang="en-US"/>
        </a:p>
      </dgm:t>
    </dgm:pt>
    <dgm:pt modelId="{79B05D0A-1988-4869-A460-02C1BE840C2B}">
      <dgm:prSet phldrT="[Text]" custT="1"/>
      <dgm:spPr>
        <a:solidFill>
          <a:srgbClr val="00CCFF">
            <a:alpha val="49804"/>
          </a:srgbClr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Muscle atrophy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BBC80944-7A92-4F7F-8F28-220896F68062}" type="parTrans" cxnId="{B175CAD4-FC67-4738-A617-5CE4B1D1B54B}">
      <dgm:prSet/>
      <dgm:spPr/>
      <dgm:t>
        <a:bodyPr/>
        <a:lstStyle/>
        <a:p>
          <a:endParaRPr lang="en-US"/>
        </a:p>
      </dgm:t>
    </dgm:pt>
    <dgm:pt modelId="{61D8FA29-1CEF-4525-BDCB-1A7678CE6AB7}" type="sibTrans" cxnId="{B175CAD4-FC67-4738-A617-5CE4B1D1B54B}">
      <dgm:prSet/>
      <dgm:spPr/>
      <dgm:t>
        <a:bodyPr/>
        <a:lstStyle/>
        <a:p>
          <a:endParaRPr lang="en-US"/>
        </a:p>
      </dgm:t>
    </dgm:pt>
    <dgm:pt modelId="{023D61EA-6D67-4B3F-810B-F3E5F639B455}">
      <dgm:prSet phldrT="[Text]" custT="1"/>
      <dgm:spPr>
        <a:solidFill>
          <a:srgbClr val="00CCFF">
            <a:alpha val="50000"/>
          </a:srgbClr>
        </a:solidFill>
      </dgm:spPr>
      <dgm:t>
        <a:bodyPr/>
        <a:lstStyle/>
        <a:p>
          <a:r>
            <a:rPr lang="en-US" sz="2400" b="1" dirty="0" smtClean="0">
              <a:latin typeface="Arial Rounded MT Bold" pitchFamily="34" charset="0"/>
            </a:rPr>
            <a:t>Muscle fasciculation</a:t>
          </a:r>
          <a:endParaRPr lang="en-US" sz="2400" b="1" dirty="0">
            <a:latin typeface="Arial Rounded MT Bold" pitchFamily="34" charset="0"/>
          </a:endParaRPr>
        </a:p>
      </dgm:t>
    </dgm:pt>
    <dgm:pt modelId="{D1922B98-A009-4365-B1D6-AAD4D876AA6B}" type="parTrans" cxnId="{A1AB6EB8-B073-4175-A57C-627D812E88CC}">
      <dgm:prSet/>
      <dgm:spPr/>
      <dgm:t>
        <a:bodyPr/>
        <a:lstStyle/>
        <a:p>
          <a:endParaRPr lang="en-US"/>
        </a:p>
      </dgm:t>
    </dgm:pt>
    <dgm:pt modelId="{61A96A3D-12FE-4281-843E-58CA8C0C672A}" type="sibTrans" cxnId="{A1AB6EB8-B073-4175-A57C-627D812E88CC}">
      <dgm:prSet/>
      <dgm:spPr/>
      <dgm:t>
        <a:bodyPr/>
        <a:lstStyle/>
        <a:p>
          <a:endParaRPr lang="en-US"/>
        </a:p>
      </dgm:t>
    </dgm:pt>
    <dgm:pt modelId="{043FA623-2A6D-47E0-B862-5093AB8C6E22}">
      <dgm:prSet phldrT="[Text]" custT="1"/>
      <dgm:spPr>
        <a:solidFill>
          <a:srgbClr val="00CCFF">
            <a:alpha val="50000"/>
          </a:srgbClr>
        </a:solidFill>
      </dgm:spPr>
      <dgm:t>
        <a:bodyPr/>
        <a:lstStyle/>
        <a:p>
          <a:r>
            <a:rPr lang="en-US" sz="2400" b="1" dirty="0" smtClean="0">
              <a:latin typeface="Arial Rounded MT Bold" pitchFamily="34" charset="0"/>
            </a:rPr>
            <a:t>Muscle fibrillation</a:t>
          </a:r>
          <a:endParaRPr lang="en-US" sz="2400" b="1" dirty="0">
            <a:latin typeface="Arial Rounded MT Bold" pitchFamily="34" charset="0"/>
          </a:endParaRPr>
        </a:p>
      </dgm:t>
    </dgm:pt>
    <dgm:pt modelId="{D31F6D62-F05E-4DFD-B511-CE09AFEE7D83}" type="parTrans" cxnId="{D07DC367-EDEC-4200-9FD3-51FDCF376496}">
      <dgm:prSet/>
      <dgm:spPr/>
      <dgm:t>
        <a:bodyPr/>
        <a:lstStyle/>
        <a:p>
          <a:endParaRPr lang="en-US"/>
        </a:p>
      </dgm:t>
    </dgm:pt>
    <dgm:pt modelId="{8EBC18C5-721A-421E-A868-467490BE9795}" type="sibTrans" cxnId="{D07DC367-EDEC-4200-9FD3-51FDCF376496}">
      <dgm:prSet/>
      <dgm:spPr/>
      <dgm:t>
        <a:bodyPr/>
        <a:lstStyle/>
        <a:p>
          <a:endParaRPr lang="en-US"/>
        </a:p>
      </dgm:t>
    </dgm:pt>
    <dgm:pt modelId="{8F5C8EA3-75DF-46F4-AECC-C2B1273A92B5}">
      <dgm:prSet phldrT="[Text]" custT="1"/>
      <dgm:spPr>
        <a:solidFill>
          <a:srgbClr val="00CCFF">
            <a:alpha val="50000"/>
          </a:srgbClr>
        </a:solidFill>
      </dgm:spPr>
      <dgm:t>
        <a:bodyPr/>
        <a:lstStyle/>
        <a:p>
          <a:r>
            <a:rPr lang="en-US" sz="2400" b="1" dirty="0" smtClean="0">
              <a:latin typeface="Arial Rounded MT Bold" pitchFamily="34" charset="0"/>
            </a:rPr>
            <a:t>Reaction of degeneration</a:t>
          </a:r>
          <a:endParaRPr lang="en-US" sz="2400" b="1" dirty="0">
            <a:latin typeface="Arial Rounded MT Bold" pitchFamily="34" charset="0"/>
          </a:endParaRPr>
        </a:p>
      </dgm:t>
    </dgm:pt>
    <dgm:pt modelId="{D7E217D3-04C5-46B2-862E-A362DC98BC0E}" type="parTrans" cxnId="{10A186FF-6A2F-4F75-BD1D-8C5F2789233D}">
      <dgm:prSet/>
      <dgm:spPr/>
      <dgm:t>
        <a:bodyPr/>
        <a:lstStyle/>
        <a:p>
          <a:endParaRPr lang="en-US"/>
        </a:p>
      </dgm:t>
    </dgm:pt>
    <dgm:pt modelId="{7F4219A6-9DFF-41A4-A228-6565AC30CED0}" type="sibTrans" cxnId="{10A186FF-6A2F-4F75-BD1D-8C5F2789233D}">
      <dgm:prSet/>
      <dgm:spPr/>
      <dgm:t>
        <a:bodyPr/>
        <a:lstStyle/>
        <a:p>
          <a:endParaRPr lang="en-US"/>
        </a:p>
      </dgm:t>
    </dgm:pt>
    <dgm:pt modelId="{F969204D-3074-4409-B4A6-F3AF0CBF946F}" type="pres">
      <dgm:prSet presAssocID="{14B5CE1A-2397-423B-87AB-5F3F76669B90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8FECEF2-7828-40A6-A006-55EE63B57D72}" type="pres">
      <dgm:prSet presAssocID="{14B5CE1A-2397-423B-87AB-5F3F76669B90}" presName="radial" presStyleCnt="0">
        <dgm:presLayoutVars>
          <dgm:animLvl val="ctr"/>
        </dgm:presLayoutVars>
      </dgm:prSet>
      <dgm:spPr/>
    </dgm:pt>
    <dgm:pt modelId="{7E37D84D-4574-48D1-90D6-26034449423F}" type="pres">
      <dgm:prSet presAssocID="{8BDF4820-32B9-4FA0-8EAD-85B5335EF8CA}" presName="centerShape" presStyleLbl="vennNode1" presStyleIdx="0" presStyleCnt="5" custScaleX="126053"/>
      <dgm:spPr/>
      <dgm:t>
        <a:bodyPr/>
        <a:lstStyle/>
        <a:p>
          <a:endParaRPr lang="en-US"/>
        </a:p>
      </dgm:t>
    </dgm:pt>
    <dgm:pt modelId="{E39A889C-F57C-45F9-A30F-8F617B061652}" type="pres">
      <dgm:prSet presAssocID="{79B05D0A-1988-4869-A460-02C1BE840C2B}" presName="node" presStyleLbl="vennNode1" presStyleIdx="1" presStyleCnt="5" custScaleX="1915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1ACABD-B0B9-4CD5-B6F4-C38E94467B8A}" type="pres">
      <dgm:prSet presAssocID="{023D61EA-6D67-4B3F-810B-F3E5F639B455}" presName="node" presStyleLbl="vennNode1" presStyleIdx="2" presStyleCnt="5" custScaleX="212550" custRadScaleRad="142845" custRadScaleInc="9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0245BB-5DA6-4526-94A1-F97F007F245A}" type="pres">
      <dgm:prSet presAssocID="{043FA623-2A6D-47E0-B862-5093AB8C6E22}" presName="node" presStyleLbl="vennNode1" presStyleIdx="3" presStyleCnt="5" custScaleX="1805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7E4F22A-9972-40C5-B806-ACF65731102F}" type="pres">
      <dgm:prSet presAssocID="{8F5C8EA3-75DF-46F4-AECC-C2B1273A92B5}" presName="node" presStyleLbl="vennNode1" presStyleIdx="4" presStyleCnt="5" custScaleX="218035" custRadScaleRad="140583" custRadScaleInc="14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07DC367-EDEC-4200-9FD3-51FDCF376496}" srcId="{8BDF4820-32B9-4FA0-8EAD-85B5335EF8CA}" destId="{043FA623-2A6D-47E0-B862-5093AB8C6E22}" srcOrd="2" destOrd="0" parTransId="{D31F6D62-F05E-4DFD-B511-CE09AFEE7D83}" sibTransId="{8EBC18C5-721A-421E-A868-467490BE9795}"/>
    <dgm:cxn modelId="{98F0034D-83E0-4C25-83BA-9BFB5F409A15}" srcId="{14B5CE1A-2397-423B-87AB-5F3F76669B90}" destId="{8BDF4820-32B9-4FA0-8EAD-85B5335EF8CA}" srcOrd="0" destOrd="0" parTransId="{6C203802-650F-42DF-938D-CE7376622A95}" sibTransId="{5916BC64-1CA4-46F6-8509-95F02C5F8F92}"/>
    <dgm:cxn modelId="{4AF47CF3-28DC-43F3-875A-C7227C10552B}" type="presOf" srcId="{023D61EA-6D67-4B3F-810B-F3E5F639B455}" destId="{AC1ACABD-B0B9-4CD5-B6F4-C38E94467B8A}" srcOrd="0" destOrd="0" presId="urn:microsoft.com/office/officeart/2005/8/layout/radial3"/>
    <dgm:cxn modelId="{B175CAD4-FC67-4738-A617-5CE4B1D1B54B}" srcId="{8BDF4820-32B9-4FA0-8EAD-85B5335EF8CA}" destId="{79B05D0A-1988-4869-A460-02C1BE840C2B}" srcOrd="0" destOrd="0" parTransId="{BBC80944-7A92-4F7F-8F28-220896F68062}" sibTransId="{61D8FA29-1CEF-4525-BDCB-1A7678CE6AB7}"/>
    <dgm:cxn modelId="{EBB72A90-86BB-4A4D-92A1-F3ECF26432E8}" type="presOf" srcId="{8F5C8EA3-75DF-46F4-AECC-C2B1273A92B5}" destId="{C7E4F22A-9972-40C5-B806-ACF65731102F}" srcOrd="0" destOrd="0" presId="urn:microsoft.com/office/officeart/2005/8/layout/radial3"/>
    <dgm:cxn modelId="{A1AB6EB8-B073-4175-A57C-627D812E88CC}" srcId="{8BDF4820-32B9-4FA0-8EAD-85B5335EF8CA}" destId="{023D61EA-6D67-4B3F-810B-F3E5F639B455}" srcOrd="1" destOrd="0" parTransId="{D1922B98-A009-4365-B1D6-AAD4D876AA6B}" sibTransId="{61A96A3D-12FE-4281-843E-58CA8C0C672A}"/>
    <dgm:cxn modelId="{10A186FF-6A2F-4F75-BD1D-8C5F2789233D}" srcId="{8BDF4820-32B9-4FA0-8EAD-85B5335EF8CA}" destId="{8F5C8EA3-75DF-46F4-AECC-C2B1273A92B5}" srcOrd="3" destOrd="0" parTransId="{D7E217D3-04C5-46B2-862E-A362DC98BC0E}" sibTransId="{7F4219A6-9DFF-41A4-A228-6565AC30CED0}"/>
    <dgm:cxn modelId="{79253A08-1EC0-4E1D-B5CE-231E98FD1F85}" type="presOf" srcId="{8BDF4820-32B9-4FA0-8EAD-85B5335EF8CA}" destId="{7E37D84D-4574-48D1-90D6-26034449423F}" srcOrd="0" destOrd="0" presId="urn:microsoft.com/office/officeart/2005/8/layout/radial3"/>
    <dgm:cxn modelId="{115AF748-39BD-4892-B075-0D48C305A8C8}" type="presOf" srcId="{043FA623-2A6D-47E0-B862-5093AB8C6E22}" destId="{5C0245BB-5DA6-4526-94A1-F97F007F245A}" srcOrd="0" destOrd="0" presId="urn:microsoft.com/office/officeart/2005/8/layout/radial3"/>
    <dgm:cxn modelId="{77F4F92E-74DE-43BF-9BFB-43452AC9EF26}" type="presOf" srcId="{79B05D0A-1988-4869-A460-02C1BE840C2B}" destId="{E39A889C-F57C-45F9-A30F-8F617B061652}" srcOrd="0" destOrd="0" presId="urn:microsoft.com/office/officeart/2005/8/layout/radial3"/>
    <dgm:cxn modelId="{E3A678C5-14B4-469D-88F3-F3E2395EA1D4}" type="presOf" srcId="{14B5CE1A-2397-423B-87AB-5F3F76669B90}" destId="{F969204D-3074-4409-B4A6-F3AF0CBF946F}" srcOrd="0" destOrd="0" presId="urn:microsoft.com/office/officeart/2005/8/layout/radial3"/>
    <dgm:cxn modelId="{3BC9F902-4983-41D9-804A-27D7481894B9}" type="presParOf" srcId="{F969204D-3074-4409-B4A6-F3AF0CBF946F}" destId="{68FECEF2-7828-40A6-A006-55EE63B57D72}" srcOrd="0" destOrd="0" presId="urn:microsoft.com/office/officeart/2005/8/layout/radial3"/>
    <dgm:cxn modelId="{196389EC-F0A8-4132-AA62-7FD8DCD21966}" type="presParOf" srcId="{68FECEF2-7828-40A6-A006-55EE63B57D72}" destId="{7E37D84D-4574-48D1-90D6-26034449423F}" srcOrd="0" destOrd="0" presId="urn:microsoft.com/office/officeart/2005/8/layout/radial3"/>
    <dgm:cxn modelId="{6244230B-8ACC-437F-BBD2-526AB5D70A64}" type="presParOf" srcId="{68FECEF2-7828-40A6-A006-55EE63B57D72}" destId="{E39A889C-F57C-45F9-A30F-8F617B061652}" srcOrd="1" destOrd="0" presId="urn:microsoft.com/office/officeart/2005/8/layout/radial3"/>
    <dgm:cxn modelId="{9C061E33-B38E-4758-9A1F-A5D27341CBB1}" type="presParOf" srcId="{68FECEF2-7828-40A6-A006-55EE63B57D72}" destId="{AC1ACABD-B0B9-4CD5-B6F4-C38E94467B8A}" srcOrd="2" destOrd="0" presId="urn:microsoft.com/office/officeart/2005/8/layout/radial3"/>
    <dgm:cxn modelId="{683AE189-330E-40F5-AFDA-691402516F4C}" type="presParOf" srcId="{68FECEF2-7828-40A6-A006-55EE63B57D72}" destId="{5C0245BB-5DA6-4526-94A1-F97F007F245A}" srcOrd="3" destOrd="0" presId="urn:microsoft.com/office/officeart/2005/8/layout/radial3"/>
    <dgm:cxn modelId="{DF9E0218-FC7B-4DEA-BAFA-3A32E9BD5CAB}" type="presParOf" srcId="{68FECEF2-7828-40A6-A006-55EE63B57D72}" destId="{C7E4F22A-9972-40C5-B806-ACF65731102F}" srcOrd="4" destOrd="0" presId="urn:microsoft.com/office/officeart/2005/8/layout/radial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BC7C8-9AB7-44C2-85C8-07088E32CE9F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B0EDDE-0983-4C4F-83EE-BF25455315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E103DF-871A-4CFC-B6BB-A1E79CB523BD}" type="slidenum">
              <a:rPr lang="en-GB"/>
              <a:pPr/>
              <a:t>3</a:t>
            </a:fld>
            <a:endParaRPr lang="en-GB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E92A04-B1A4-4B1D-9A29-1D00C7DA20E9}" type="slidenum">
              <a:rPr lang="en-US"/>
              <a:pPr/>
              <a:t>16</a:t>
            </a:fld>
            <a:endParaRPr lang="en-US"/>
          </a:p>
        </p:txBody>
      </p:sp>
      <p:sp>
        <p:nvSpPr>
          <p:cNvPr id="22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99B08-F053-4EA2-98DB-137727A302AB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99B08-F053-4EA2-98DB-137727A302AB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99B08-F053-4EA2-98DB-137727A302AB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2249F-09AD-4D59-9E5E-3B7CAE4B7DBE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991A0AC-FB9F-4A44-A515-D3879AB01A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"/>
            <a:ext cx="8001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762000"/>
            <a:ext cx="4229100" cy="579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762000"/>
            <a:ext cx="4229100" cy="579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85E1043-3E03-47BE-BFA9-39D643496E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6DCF73-4F7A-4914-9865-D63A94C49544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56DBF-6D65-46C3-A148-8D66B4DB1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71600" y="2362200"/>
            <a:ext cx="6781800" cy="76944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FF00"/>
                </a:solidFill>
                <a:latin typeface="Arial Rounded MT Bold" pitchFamily="34" charset="0"/>
              </a:rPr>
              <a:t>III- Mechanical changes</a:t>
            </a:r>
            <a:endParaRPr lang="en-US" sz="44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1541121" y="228600"/>
            <a:ext cx="5532348" cy="707886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r" rtl="1"/>
            <a:r>
              <a:rPr lang="en-US" sz="4000" dirty="0" smtClean="0">
                <a:solidFill>
                  <a:srgbClr val="FFFF00"/>
                </a:solidFill>
                <a:latin typeface="Arial Rounded MT Bold" pitchFamily="34" charset="0"/>
              </a:rPr>
              <a:t>Isometric </a:t>
            </a:r>
            <a:r>
              <a:rPr lang="en-US" sz="4000" dirty="0">
                <a:solidFill>
                  <a:srgbClr val="FFFF00"/>
                </a:solidFill>
                <a:latin typeface="Arial Rounded MT Bold" pitchFamily="34" charset="0"/>
              </a:rPr>
              <a:t>contraction</a:t>
            </a:r>
          </a:p>
        </p:txBody>
      </p:sp>
      <p:pic>
        <p:nvPicPr>
          <p:cNvPr id="4" name="Picture 3" descr="10"/>
          <p:cNvPicPr>
            <a:picLocks noChangeAspect="1" noChangeArrowheads="1"/>
          </p:cNvPicPr>
          <p:nvPr/>
        </p:nvPicPr>
        <p:blipFill>
          <a:blip r:embed="rId2"/>
          <a:srcRect l="7408" t="49887" r="47408" b="11966"/>
          <a:stretch>
            <a:fillRect/>
          </a:stretch>
        </p:blipFill>
        <p:spPr bwMode="auto">
          <a:xfrm>
            <a:off x="1066800" y="1752600"/>
            <a:ext cx="6858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elastic.gif"/>
          <p:cNvPicPr>
            <a:picLocks noChangeAspect="1" noChangeArrowheads="1"/>
          </p:cNvPicPr>
          <p:nvPr/>
        </p:nvPicPr>
        <p:blipFill>
          <a:blip r:embed="rId2"/>
          <a:srcRect l="46392"/>
          <a:stretch>
            <a:fillRect/>
          </a:stretch>
        </p:blipFill>
        <p:spPr bwMode="auto">
          <a:xfrm>
            <a:off x="838200" y="1371600"/>
            <a:ext cx="7391399" cy="5257800"/>
          </a:xfrm>
          <a:prstGeom prst="rect">
            <a:avLst/>
          </a:prstGeom>
          <a:noFill/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81000" y="228600"/>
            <a:ext cx="8169288" cy="707886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r" rtl="1"/>
            <a:r>
              <a:rPr lang="en-US" sz="4000" dirty="0" smtClean="0">
                <a:solidFill>
                  <a:srgbClr val="FFFF00"/>
                </a:solidFill>
                <a:latin typeface="Arial Rounded MT Bold" pitchFamily="34" charset="0"/>
              </a:rPr>
              <a:t>Isometric &amp; Isotonic contraction</a:t>
            </a:r>
            <a:endParaRPr lang="en-US" sz="40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47743"/>
          <a:stretch>
            <a:fillRect/>
          </a:stretch>
        </p:blipFill>
        <p:spPr bwMode="auto">
          <a:xfrm>
            <a:off x="838200" y="1371600"/>
            <a:ext cx="7315200" cy="518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81000" y="228600"/>
            <a:ext cx="8169288" cy="707886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r" rtl="1"/>
            <a:r>
              <a:rPr lang="en-US" sz="4000" dirty="0" smtClean="0">
                <a:solidFill>
                  <a:srgbClr val="FFFF00"/>
                </a:solidFill>
                <a:latin typeface="Arial Rounded MT Bold" pitchFamily="34" charset="0"/>
              </a:rPr>
              <a:t>Isometric &amp; Isotonic contraction</a:t>
            </a:r>
            <a:endParaRPr lang="en-US" sz="40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457200"/>
          <a:ext cx="8610601" cy="58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3329"/>
                <a:gridCol w="3064150"/>
                <a:gridCol w="2843122"/>
              </a:tblGrid>
              <a:tr h="93158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rial Rounded MT Bold" pitchFamily="34" charset="0"/>
                        </a:rPr>
                        <a:t>Isotonic contraction</a:t>
                      </a:r>
                      <a:endParaRPr lang="en-US" sz="2400" dirty="0"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Arial Rounded MT Bold" pitchFamily="34" charset="0"/>
                        </a:rPr>
                        <a:t>Isometric</a:t>
                      </a:r>
                      <a:r>
                        <a:rPr lang="en-US" dirty="0" smtClean="0"/>
                        <a:t> </a:t>
                      </a:r>
                      <a:r>
                        <a:rPr lang="en-US" sz="2400" dirty="0" smtClean="0">
                          <a:latin typeface="Arial Rounded MT Bold" pitchFamily="34" charset="0"/>
                        </a:rPr>
                        <a:t>contraction</a:t>
                      </a:r>
                      <a:endParaRPr lang="en-US" sz="2400" dirty="0"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517548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rial Rounded MT Bold" pitchFamily="34" charset="0"/>
                        </a:rPr>
                        <a:t>Load</a:t>
                      </a:r>
                      <a:endParaRPr lang="en-US" sz="2400" b="1" dirty="0"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 Rounded MT Bold" pitchFamily="34" charset="0"/>
                        </a:rPr>
                        <a:t>Light to moderate</a:t>
                      </a:r>
                      <a:endParaRPr lang="en-US" sz="2000" dirty="0"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 Rounded MT Bold" pitchFamily="34" charset="0"/>
                        </a:rPr>
                        <a:t>Heavy</a:t>
                      </a:r>
                      <a:endParaRPr lang="en-US" sz="2000" dirty="0"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4197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rial Rounded MT Bold" pitchFamily="34" charset="0"/>
                        </a:rPr>
                        <a:t>Muscle length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 Rounded MT Bold" pitchFamily="34" charset="0"/>
                        </a:rPr>
                        <a:t>Decreased</a:t>
                      </a:r>
                    </a:p>
                    <a:p>
                      <a:pPr algn="ctr"/>
                      <a:r>
                        <a:rPr lang="en-US" sz="2000" dirty="0" smtClean="0">
                          <a:latin typeface="Arial Rounded MT Bold" pitchFamily="34" charset="0"/>
                        </a:rPr>
                        <a:t>(the muscle shortens)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rial Rounded MT Bold" pitchFamily="34" charset="0"/>
                        </a:rPr>
                        <a:t>The same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5473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Arial Rounded MT Bold" pitchFamily="34" charset="0"/>
                        </a:rPr>
                        <a:t>Muscle</a:t>
                      </a:r>
                      <a:r>
                        <a:rPr lang="en-US" sz="2000" b="1" dirty="0" smtClean="0"/>
                        <a:t> </a:t>
                      </a:r>
                      <a:r>
                        <a:rPr lang="en-US" sz="2000" b="1" dirty="0" smtClean="0">
                          <a:latin typeface="Arial Rounded MT Bold" pitchFamily="34" charset="0"/>
                        </a:rPr>
                        <a:t>tension</a:t>
                      </a:r>
                    </a:p>
                    <a:p>
                      <a:pPr algn="ctr"/>
                      <a:endParaRPr lang="en-US" sz="2000" b="1" dirty="0"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    </a:t>
                      </a:r>
                      <a:r>
                        <a:rPr lang="en-US" sz="2000" dirty="0" smtClean="0">
                          <a:latin typeface="Arial Rounded MT Bold" pitchFamily="34" charset="0"/>
                        </a:rPr>
                        <a:t>The same</a:t>
                      </a:r>
                      <a:endParaRPr lang="en-US" sz="2000" dirty="0"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 Rounded MT Bold" pitchFamily="34" charset="0"/>
                        </a:rPr>
                        <a:t>Too much increased</a:t>
                      </a:r>
                      <a:endParaRPr lang="en-US" sz="2000" dirty="0"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1141663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Arial Rounded MT Bold" pitchFamily="34" charset="0"/>
                        </a:rPr>
                        <a:t>Beneficial</a:t>
                      </a:r>
                      <a:r>
                        <a:rPr lang="en-US" sz="1800" b="1" baseline="0" dirty="0" smtClean="0">
                          <a:latin typeface="Arial Rounded MT Bold" pitchFamily="34" charset="0"/>
                        </a:rPr>
                        <a:t> work</a:t>
                      </a:r>
                    </a:p>
                    <a:p>
                      <a:pPr algn="ctr"/>
                      <a:r>
                        <a:rPr lang="en-US" sz="1800" b="1" baseline="0" dirty="0" smtClean="0">
                          <a:latin typeface="Arial Rounded MT Bold" pitchFamily="34" charset="0"/>
                        </a:rPr>
                        <a:t>(Mechanical efficiency)</a:t>
                      </a:r>
                      <a:endParaRPr lang="en-US" sz="1800" b="1" dirty="0" smtClean="0"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 Rounded MT Bold" pitchFamily="34" charset="0"/>
                        </a:rPr>
                        <a:t>¼ energy</a:t>
                      </a:r>
                      <a:r>
                        <a:rPr lang="en-US" baseline="0" dirty="0" smtClean="0">
                          <a:latin typeface="Arial Rounded MT Bold" pitchFamily="34" charset="0"/>
                        </a:rPr>
                        <a:t> of contraction</a:t>
                      </a:r>
                      <a:endParaRPr lang="en-US" dirty="0" smtClean="0">
                        <a:latin typeface="Arial Rounded MT Bold" pitchFamily="34" charset="0"/>
                      </a:endParaRPr>
                    </a:p>
                    <a:p>
                      <a:pPr algn="ctr"/>
                      <a:r>
                        <a:rPr lang="en-US" sz="1600" dirty="0" smtClean="0">
                          <a:latin typeface="Arial Rounded MT Bold" pitchFamily="34" charset="0"/>
                        </a:rPr>
                        <a:t>(Movement of the</a:t>
                      </a:r>
                      <a:r>
                        <a:rPr lang="en-US" sz="1600" baseline="0" dirty="0" smtClean="0">
                          <a:latin typeface="Arial Rounded MT Bold" pitchFamily="34" charset="0"/>
                        </a:rPr>
                        <a:t> load)</a:t>
                      </a:r>
                      <a:endParaRPr lang="en-US" sz="1600" dirty="0" smtClean="0">
                        <a:latin typeface="Arial Rounded MT Bold" pitchFamily="34" charset="0"/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Arial Rounded MT Bold" pitchFamily="34" charset="0"/>
                        </a:rPr>
                        <a:t>No work done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Arial Rounded MT Bold" pitchFamily="34" charset="0"/>
                        </a:rPr>
                        <a:t>(No Movement of the</a:t>
                      </a:r>
                      <a:r>
                        <a:rPr lang="en-US" sz="1800" baseline="0" dirty="0" smtClean="0">
                          <a:latin typeface="Arial Rounded MT Bold" pitchFamily="34" charset="0"/>
                        </a:rPr>
                        <a:t> load)</a:t>
                      </a:r>
                      <a:endParaRPr lang="en-US" sz="1800" dirty="0" smtClean="0"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44854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</a:t>
                      </a:r>
                      <a:r>
                        <a:rPr lang="en-US" b="1" dirty="0" smtClean="0">
                          <a:latin typeface="Arial Rounded MT Bold" pitchFamily="34" charset="0"/>
                        </a:rPr>
                        <a:t>Heat</a:t>
                      </a:r>
                      <a:r>
                        <a:rPr lang="en-US" b="1" baseline="0" dirty="0" smtClean="0">
                          <a:latin typeface="Arial Rounded MT Bold" pitchFamily="34" charset="0"/>
                        </a:rPr>
                        <a:t> production</a:t>
                      </a:r>
                      <a:endParaRPr lang="en-US" b="1" dirty="0"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 Rounded MT Bold" pitchFamily="34" charset="0"/>
                        </a:rPr>
                        <a:t> ¾ energy of contraction</a:t>
                      </a:r>
                      <a:endParaRPr lang="en-US" dirty="0">
                        <a:latin typeface="Arial Rounded MT Bold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rial Rounded MT Bold" pitchFamily="34" charset="0"/>
                        </a:rPr>
                        <a:t>All energy</a:t>
                      </a:r>
                      <a:r>
                        <a:rPr lang="en-US" sz="1700" baseline="0" dirty="0" smtClean="0">
                          <a:latin typeface="Arial Rounded MT Bold" pitchFamily="34" charset="0"/>
                        </a:rPr>
                        <a:t> of contraction</a:t>
                      </a:r>
                      <a:endParaRPr lang="en-US" sz="1700" dirty="0">
                        <a:latin typeface="Arial Rounded MT Bold" pitchFamily="34" charset="0"/>
                      </a:endParaRPr>
                    </a:p>
                  </a:txBody>
                  <a:tcPr/>
                </a:tc>
              </a:tr>
              <a:tr h="41978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Rounded MT Bold" pitchFamily="34" charset="0"/>
                          <a:cs typeface="Arial" pitchFamily="34" charset="0"/>
                        </a:rPr>
                        <a:t>Contraction </a:t>
                      </a:r>
                      <a:r>
                        <a:rPr kumimoji="0" lang="fr-F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Rounded MT Bold" pitchFamily="34" charset="0"/>
                          <a:cs typeface="Arial" pitchFamily="34" charset="0"/>
                        </a:rPr>
                        <a:t>occurs</a:t>
                      </a: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Rounded MT Bold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fr-F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Rounded MT Bold" pitchFamily="34" charset="0"/>
                          <a:cs typeface="Arial" pitchFamily="34" charset="0"/>
                        </a:rPr>
                        <a:t>when</a:t>
                      </a: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Rounded MT Bold" pitchFamily="34" charset="0"/>
                          <a:cs typeface="Arial" pitchFamily="34" charset="0"/>
                        </a:rPr>
                        <a:t> the legs are </a:t>
                      </a:r>
                      <a:r>
                        <a:rPr kumimoji="0" lang="fr-F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Rounded MT Bold" pitchFamily="34" charset="0"/>
                          <a:cs typeface="Arial" pitchFamily="34" charset="0"/>
                        </a:rPr>
                        <a:t>moved</a:t>
                      </a:r>
                      <a:r>
                        <a:rPr kumimoji="0" lang="fr-FR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Rounded MT Bold" pitchFamily="34" charset="0"/>
                          <a:cs typeface="Arial" pitchFamily="34" charset="0"/>
                        </a:rPr>
                        <a:t> in </a:t>
                      </a:r>
                      <a:r>
                        <a:rPr kumimoji="0" lang="fr-FR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Rounded MT Bold" pitchFamily="34" charset="0"/>
                          <a:cs typeface="Arial" pitchFamily="34" charset="0"/>
                        </a:rPr>
                        <a:t>walking</a:t>
                      </a:r>
                      <a:endParaRPr kumimoji="0" lang="fr-FR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 Rounded MT Bold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rial Rounded MT Bold" pitchFamily="34" charset="0"/>
                        </a:rPr>
                        <a:t>Contraction occurs during standing to maintain posture against gravity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52400"/>
            <a:ext cx="62484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Changes occurring in the muscle as a result of activity</a:t>
            </a:r>
            <a:endParaRPr lang="en-US" sz="28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304800" y="1397000"/>
          <a:ext cx="8458200" cy="523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133600"/>
            <a:ext cx="8610600" cy="1938992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sz="4000" dirty="0" smtClean="0">
              <a:solidFill>
                <a:srgbClr val="FFFF00"/>
              </a:solidFill>
              <a:latin typeface="Arial Rounded MT Bold" pitchFamily="34" charset="0"/>
            </a:endParaRPr>
          </a:p>
          <a:p>
            <a:r>
              <a:rPr lang="en-US" sz="4000" dirty="0" smtClean="0">
                <a:solidFill>
                  <a:srgbClr val="FFFF00"/>
                </a:solidFill>
                <a:latin typeface="Arial Rounded MT Bold" pitchFamily="34" charset="0"/>
              </a:rPr>
              <a:t>IV- Metabolic or chemical changes</a:t>
            </a:r>
          </a:p>
          <a:p>
            <a:endParaRPr lang="en-US" sz="40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5867400" cy="639762"/>
          </a:xfrm>
          <a:solidFill>
            <a:srgbClr val="C0000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Arial Rounded MT Bold" pitchFamily="34" charset="0"/>
              </a:rPr>
              <a:t>IV- Metabolic changes</a:t>
            </a:r>
            <a:endParaRPr lang="en-US" sz="36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pic>
        <p:nvPicPr>
          <p:cNvPr id="176132" name="Picture 4"/>
          <p:cNvPicPr>
            <a:picLocks noChangeAspect="1" noChangeArrowheads="1"/>
          </p:cNvPicPr>
          <p:nvPr/>
        </p:nvPicPr>
        <p:blipFill>
          <a:blip r:embed="rId3"/>
          <a:srcRect b="3847"/>
          <a:stretch>
            <a:fillRect/>
          </a:stretch>
        </p:blipFill>
        <p:spPr bwMode="auto">
          <a:xfrm>
            <a:off x="114300" y="1117600"/>
            <a:ext cx="8877300" cy="5130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8" y="914400"/>
            <a:ext cx="8924925" cy="518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600200" y="228600"/>
            <a:ext cx="5867400" cy="639762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IV- Metabolic changes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52400"/>
            <a:ext cx="62484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Changes occurring in the muscle as a result of activity</a:t>
            </a:r>
            <a:endParaRPr lang="en-US" sz="28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304800" y="1397000"/>
          <a:ext cx="8458200" cy="523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8200" y="2590800"/>
            <a:ext cx="7658763" cy="76944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44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71600" y="381000"/>
            <a:ext cx="6523132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Arial Rounded MT Bold" pitchFamily="34" charset="0"/>
              </a:rPr>
              <a:t>Types of muscle contraction</a:t>
            </a:r>
            <a:endParaRPr lang="en-US" sz="36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1219200" y="1676400"/>
          <a:ext cx="6934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04800"/>
            <a:ext cx="6295891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0600" y="1143000"/>
            <a:ext cx="7320274" cy="523220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During single muscle contraction (twitch)</a:t>
            </a:r>
            <a:endParaRPr lang="en-US" sz="2800" dirty="0">
              <a:latin typeface="Arial Rounded MT Bold" pitchFamily="34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066800" y="1828800"/>
          <a:ext cx="7010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1828800"/>
            <a:ext cx="7315200" cy="1077218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The ratio   =    </a:t>
            </a:r>
            <a:r>
              <a:rPr lang="en-US" sz="3200" b="1" u="sng" dirty="0" smtClean="0">
                <a:latin typeface="Arial Rounded MT Bold" pitchFamily="34" charset="0"/>
              </a:rPr>
              <a:t>Recovery heat   </a:t>
            </a:r>
            <a:r>
              <a:rPr lang="en-US" sz="3200" b="1" dirty="0" smtClean="0">
                <a:latin typeface="Arial Rounded MT Bold" pitchFamily="34" charset="0"/>
              </a:rPr>
              <a:t>  =   1</a:t>
            </a:r>
          </a:p>
          <a:p>
            <a:r>
              <a:rPr lang="en-US" sz="3200" b="1" dirty="0" smtClean="0">
                <a:latin typeface="Arial Rounded MT Bold" pitchFamily="34" charset="0"/>
              </a:rPr>
              <a:t>                           Initial heat</a:t>
            </a:r>
            <a:endParaRPr lang="de-DE" sz="3200" b="1" dirty="0"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7800" y="533400"/>
            <a:ext cx="6295891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04800"/>
            <a:ext cx="6295891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33400" y="1219200"/>
            <a:ext cx="34290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4" name="Rounded Rectangle 3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Arial Rounded MT Bold" pitchFamily="34" charset="0"/>
                </a:rPr>
                <a:t>1- Initial heat</a:t>
              </a:r>
              <a:endParaRPr lang="en-US" sz="3600" kern="1200" dirty="0">
                <a:latin typeface="Arial Rounded MT Bold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295400" y="2057400"/>
            <a:ext cx="6992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  <a:ea typeface="Calibri"/>
              </a:rPr>
              <a:t> It starts before the shortening of the muscle.</a:t>
            </a:r>
            <a:endParaRPr lang="en-US" sz="2400" dirty="0">
              <a:latin typeface="Arial Rounded MT Bold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600200" y="2743200"/>
            <a:ext cx="35814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8" name="Rounded Rectangle 7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Rounded MT Bold" pitchFamily="34" charset="0"/>
                </a:rPr>
                <a:t>a- Activation heat</a:t>
              </a:r>
              <a:endPara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Rounded MT Bold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981200" y="3581400"/>
            <a:ext cx="37338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11" name="Rounded Rectangle 10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Rounded MT Bold" pitchFamily="34" charset="0"/>
                </a:rPr>
                <a:t>b- Shortening heat</a:t>
              </a:r>
              <a:endPara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Rounded MT Bold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590800" y="4495800"/>
            <a:ext cx="37338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14" name="Rounded Rectangle 13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Rounded MT Bold" pitchFamily="34" charset="0"/>
                </a:rPr>
                <a:t>c- Relaxation heat</a:t>
              </a:r>
              <a:endPara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Rounded MT Bold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429000" y="5334000"/>
            <a:ext cx="39624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17" name="Rounded Rectangle 16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Rounded MT Bold" pitchFamily="34" charset="0"/>
                </a:rPr>
                <a:t>d- Maintenance heat </a:t>
              </a:r>
              <a:endPara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Rounded MT Bold" pitchFamily="34" charset="0"/>
              </a:endParaRPr>
            </a:p>
          </p:txBody>
        </p:sp>
      </p:grpSp>
      <p:cxnSp>
        <p:nvCxnSpPr>
          <p:cNvPr id="22" name="Straight Connector 21"/>
          <p:cNvCxnSpPr/>
          <p:nvPr/>
        </p:nvCxnSpPr>
        <p:spPr>
          <a:xfrm rot="5400000">
            <a:off x="-913606" y="3733006"/>
            <a:ext cx="3810000" cy="1588"/>
          </a:xfrm>
          <a:prstGeom prst="line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990600" y="3048000"/>
            <a:ext cx="533400" cy="1588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990600" y="3886200"/>
            <a:ext cx="914400" cy="1588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990600" y="4724400"/>
            <a:ext cx="1524000" cy="1588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990600" y="5638800"/>
            <a:ext cx="2362200" cy="1588"/>
          </a:xfrm>
          <a:prstGeom prst="straightConnector1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43000" y="1828800"/>
            <a:ext cx="35814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4" name="Rounded Rectangle 3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Rounded MT Bold" pitchFamily="34" charset="0"/>
                </a:rPr>
                <a:t>a- Activation heat</a:t>
              </a:r>
              <a:endPara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Rounded MT Bold" pitchFamily="34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685800" y="990600"/>
            <a:ext cx="34290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7" name="Rounded Rectangle 6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Arial Rounded MT Bold" pitchFamily="34" charset="0"/>
                </a:rPr>
                <a:t>1- Initial heat</a:t>
              </a:r>
              <a:endParaRPr lang="en-US" sz="3600" kern="1200" dirty="0">
                <a:latin typeface="Arial Rounded MT Bold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371600" y="152400"/>
            <a:ext cx="6295891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00" y="25146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This is probably due to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conduction of the spike </a:t>
            </a:r>
            <a:r>
              <a:rPr lang="en-US" sz="2400" dirty="0" smtClean="0">
                <a:latin typeface="Arial Rounded MT Bold" pitchFamily="34" charset="0"/>
              </a:rPr>
              <a:t>&amp; the changes produced by it  to start the shortening. </a:t>
            </a:r>
          </a:p>
        </p:txBody>
      </p:sp>
      <p:pic>
        <p:nvPicPr>
          <p:cNvPr id="11" name="Picture 3" descr="18_014"/>
          <p:cNvPicPr>
            <a:picLocks noChangeAspect="1" noChangeArrowheads="1"/>
          </p:cNvPicPr>
          <p:nvPr/>
        </p:nvPicPr>
        <p:blipFill>
          <a:blip r:embed="rId2"/>
          <a:srcRect b="50000"/>
          <a:stretch>
            <a:fillRect/>
          </a:stretch>
        </p:blipFill>
        <p:spPr bwMode="auto">
          <a:xfrm>
            <a:off x="609600" y="3352800"/>
            <a:ext cx="7772400" cy="3276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3400" y="1752600"/>
            <a:ext cx="35814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4" name="Rounded Rectangle 3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Rounded MT Bold" pitchFamily="34" charset="0"/>
                </a:rPr>
                <a:t>b- Shortening heat</a:t>
              </a:r>
              <a:endPara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Rounded MT Bold" pitchFamily="34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228600" y="990600"/>
            <a:ext cx="34290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7" name="Rounded Rectangle 6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Arial Rounded MT Bold" pitchFamily="34" charset="0"/>
                </a:rPr>
                <a:t>1- Initial heat</a:t>
              </a:r>
              <a:endParaRPr lang="en-US" sz="3600" kern="1200" dirty="0">
                <a:latin typeface="Arial Rounded MT Bold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371600" y="152400"/>
            <a:ext cx="6295891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2514600"/>
            <a:ext cx="3048000" cy="15696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Arial Rounded MT Bold" pitchFamily="34" charset="0"/>
              </a:rPr>
              <a:t>It is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proportionate</a:t>
            </a:r>
            <a:r>
              <a:rPr lang="en-US" sz="2400" dirty="0" smtClean="0">
                <a:latin typeface="Arial Rounded MT Bold" pitchFamily="34" charset="0"/>
              </a:rPr>
              <a:t> in amount to the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distance the muscle shortens.</a:t>
            </a:r>
          </a:p>
        </p:txBody>
      </p:sp>
      <p:pic>
        <p:nvPicPr>
          <p:cNvPr id="12" name="Picture 3" descr="09_06"/>
          <p:cNvPicPr>
            <a:picLocks noChangeAspect="1" noChangeArrowheads="1"/>
          </p:cNvPicPr>
          <p:nvPr/>
        </p:nvPicPr>
        <p:blipFill>
          <a:blip r:embed="rId2"/>
          <a:srcRect l="16176" r="14706"/>
          <a:stretch>
            <a:fillRect/>
          </a:stretch>
        </p:blipFill>
        <p:spPr bwMode="auto">
          <a:xfrm>
            <a:off x="4191000" y="1905000"/>
            <a:ext cx="4800600" cy="4953000"/>
          </a:xfrm>
          <a:prstGeom prst="rect">
            <a:avLst/>
          </a:prstGeom>
          <a:noFill/>
        </p:spPr>
      </p:pic>
      <p:sp>
        <p:nvSpPr>
          <p:cNvPr id="13" name="Down Arrow 12"/>
          <p:cNvSpPr/>
          <p:nvPr/>
        </p:nvSpPr>
        <p:spPr>
          <a:xfrm>
            <a:off x="3276600" y="3200400"/>
            <a:ext cx="457200" cy="3429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2379590" y="4554610"/>
            <a:ext cx="2956130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 Rounded MT Bold" pitchFamily="34" charset="0"/>
              </a:rPr>
              <a:t>More heat is produced</a:t>
            </a:r>
            <a:endParaRPr lang="en-US" sz="20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3400" y="1752600"/>
            <a:ext cx="35814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4" name="Rounded Rectangle 3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Rounded MT Bold" pitchFamily="34" charset="0"/>
                </a:rPr>
                <a:t>b- Shortening heat</a:t>
              </a:r>
              <a:endPara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Rounded MT Bold" pitchFamily="34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228600" y="990600"/>
            <a:ext cx="34290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7" name="Rounded Rectangle 6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Arial Rounded MT Bold" pitchFamily="34" charset="0"/>
                </a:rPr>
                <a:t>1- Initial heat</a:t>
              </a:r>
              <a:endParaRPr lang="en-US" sz="3600" kern="1200" dirty="0">
                <a:latin typeface="Arial Rounded MT Bold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371600" y="152400"/>
            <a:ext cx="6295891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2514600"/>
            <a:ext cx="3048000" cy="230832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Arial Rounded MT Bold" pitchFamily="34" charset="0"/>
              </a:rPr>
              <a:t>Shortening heat is apparently due to some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changes in the structure of the muscle</a:t>
            </a:r>
            <a:r>
              <a:rPr lang="en-US" sz="2400" dirty="0" smtClean="0">
                <a:latin typeface="Arial Rounded MT Bold" pitchFamily="34" charset="0"/>
              </a:rPr>
              <a:t> during shortening. </a:t>
            </a:r>
          </a:p>
        </p:txBody>
      </p:sp>
      <p:pic>
        <p:nvPicPr>
          <p:cNvPr id="15" name="Picture 5" descr="F10_14"/>
          <p:cNvPicPr>
            <a:picLocks noChangeAspect="1" noChangeArrowheads="1"/>
          </p:cNvPicPr>
          <p:nvPr/>
        </p:nvPicPr>
        <p:blipFill>
          <a:blip r:embed="rId2"/>
          <a:srcRect t="50000"/>
          <a:stretch>
            <a:fillRect/>
          </a:stretch>
        </p:blipFill>
        <p:spPr>
          <a:xfrm>
            <a:off x="4267200" y="2514600"/>
            <a:ext cx="4114800" cy="388620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3400" y="1752600"/>
            <a:ext cx="35814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4" name="Rounded Rectangle 3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Rounded MT Bold" pitchFamily="34" charset="0"/>
                </a:rPr>
                <a:t>c- Relaxation heat</a:t>
              </a:r>
              <a:endPara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Rounded MT Bold" pitchFamily="34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228600" y="990600"/>
            <a:ext cx="34290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7" name="Rounded Rectangle 6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Arial Rounded MT Bold" pitchFamily="34" charset="0"/>
                </a:rPr>
                <a:t>1- Initial heat</a:t>
              </a:r>
              <a:endParaRPr lang="en-US" sz="3600" kern="1200" dirty="0">
                <a:latin typeface="Arial Rounded MT Bold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371600" y="152400"/>
            <a:ext cx="6295891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2514600"/>
            <a:ext cx="3048000" cy="28007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200" dirty="0" smtClean="0">
                <a:latin typeface="Arial Rounded MT Bold" pitchFamily="34" charset="0"/>
              </a:rPr>
              <a:t>During muscle relaxation, heat is produced by </a:t>
            </a:r>
            <a:r>
              <a:rPr lang="en-US" sz="2200" b="1" u="sng" dirty="0" smtClean="0">
                <a:solidFill>
                  <a:srgbClr val="C00000"/>
                </a:solidFill>
                <a:latin typeface="Arial Rounded MT Bold" pitchFamily="34" charset="0"/>
              </a:rPr>
              <a:t>ATP</a:t>
            </a:r>
            <a:r>
              <a:rPr lang="en-US" sz="2200" dirty="0" smtClean="0">
                <a:latin typeface="Arial Rounded MT Bold" pitchFamily="34" charset="0"/>
              </a:rPr>
              <a:t> </a:t>
            </a:r>
            <a:r>
              <a:rPr lang="en-US" sz="2200" b="1" u="sng" dirty="0" smtClean="0">
                <a:solidFill>
                  <a:srgbClr val="C00000"/>
                </a:solidFill>
                <a:latin typeface="Arial Rounded MT Bold" pitchFamily="34" charset="0"/>
              </a:rPr>
              <a:t>break down</a:t>
            </a:r>
            <a:r>
              <a:rPr lang="en-US" sz="2200" b="1" dirty="0" smtClean="0">
                <a:solidFill>
                  <a:srgbClr val="C00000"/>
                </a:solidFill>
                <a:latin typeface="Arial Rounded MT Bold" pitchFamily="34" charset="0"/>
              </a:rPr>
              <a:t> </a:t>
            </a:r>
            <a:r>
              <a:rPr lang="en-US" sz="2200" dirty="0" smtClean="0">
                <a:latin typeface="Arial Rounded MT Bold" pitchFamily="34" charset="0"/>
              </a:rPr>
              <a:t>for the active reuptake of calcium by the </a:t>
            </a:r>
            <a:r>
              <a:rPr lang="en-US" sz="2200" dirty="0" err="1" smtClean="0">
                <a:latin typeface="Arial Rounded MT Bold" pitchFamily="34" charset="0"/>
              </a:rPr>
              <a:t>sarcoplasmic</a:t>
            </a:r>
            <a:r>
              <a:rPr lang="en-US" sz="2200" dirty="0" smtClean="0">
                <a:latin typeface="Arial Rounded MT Bold" pitchFamily="34" charset="0"/>
              </a:rPr>
              <a:t> reticulum. </a:t>
            </a:r>
          </a:p>
        </p:txBody>
      </p:sp>
      <p:pic>
        <p:nvPicPr>
          <p:cNvPr id="11" name="Picture 2" descr="GA17_24"/>
          <p:cNvPicPr>
            <a:picLocks noChangeAspect="1" noChangeArrowheads="1"/>
          </p:cNvPicPr>
          <p:nvPr/>
        </p:nvPicPr>
        <p:blipFill>
          <a:blip r:embed="rId2"/>
          <a:srcRect t="8081" b="6061"/>
          <a:stretch>
            <a:fillRect/>
          </a:stretch>
        </p:blipFill>
        <p:spPr bwMode="auto">
          <a:xfrm>
            <a:off x="4191000" y="2133600"/>
            <a:ext cx="4953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33400" y="1752600"/>
            <a:ext cx="38862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4" name="Rounded Rectangle 3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800" kern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Rounded MT Bold" pitchFamily="34" charset="0"/>
                </a:rPr>
                <a:t>d- Maintenance heat</a:t>
              </a:r>
              <a:endParaRPr lang="en-US" sz="2800" kern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 Rounded MT Bold" pitchFamily="34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228600" y="990600"/>
            <a:ext cx="34290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7" name="Rounded Rectangle 6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Arial Rounded MT Bold" pitchFamily="34" charset="0"/>
                </a:rPr>
                <a:t>1- Initial heat</a:t>
              </a:r>
              <a:endParaRPr lang="en-US" sz="3600" kern="1200" dirty="0">
                <a:latin typeface="Arial Rounded MT Bold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371600" y="152400"/>
            <a:ext cx="6295891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2514600"/>
            <a:ext cx="3048000" cy="17851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200" dirty="0" smtClean="0">
                <a:latin typeface="Arial Rounded MT Bold" pitchFamily="34" charset="0"/>
              </a:rPr>
              <a:t>During </a:t>
            </a:r>
            <a:r>
              <a:rPr lang="en-US" sz="2200" b="1" u="sng" dirty="0" err="1" smtClean="0">
                <a:solidFill>
                  <a:srgbClr val="C00000"/>
                </a:solidFill>
                <a:latin typeface="Arial Rounded MT Bold" pitchFamily="34" charset="0"/>
              </a:rPr>
              <a:t>tetanic</a:t>
            </a:r>
            <a:r>
              <a:rPr lang="en-US" sz="2200" b="1" u="sng" dirty="0" smtClean="0">
                <a:solidFill>
                  <a:srgbClr val="C00000"/>
                </a:solidFill>
                <a:latin typeface="Arial Rounded MT Bold" pitchFamily="34" charset="0"/>
              </a:rPr>
              <a:t> contraction</a:t>
            </a:r>
            <a:r>
              <a:rPr lang="en-US" sz="2200" dirty="0" smtClean="0">
                <a:latin typeface="Arial Rounded MT Bold" pitchFamily="34" charset="0"/>
              </a:rPr>
              <a:t>, </a:t>
            </a:r>
            <a:r>
              <a:rPr lang="en-US" sz="2200" b="1" u="sng" dirty="0" smtClean="0">
                <a:solidFill>
                  <a:srgbClr val="C00000"/>
                </a:solidFill>
                <a:latin typeface="Arial Rounded MT Bold" pitchFamily="34" charset="0"/>
              </a:rPr>
              <a:t>extra heat</a:t>
            </a:r>
            <a:r>
              <a:rPr lang="en-US" sz="2200" dirty="0" smtClean="0">
                <a:latin typeface="Arial Rounded MT Bold" pitchFamily="34" charset="0"/>
              </a:rPr>
              <a:t> is produced for maintenance of the contracted state. </a:t>
            </a:r>
          </a:p>
        </p:txBody>
      </p:sp>
      <p:pic>
        <p:nvPicPr>
          <p:cNvPr id="12" name="Picture 8" descr="011022"/>
          <p:cNvPicPr>
            <a:picLocks noChangeAspect="1" noChangeArrowheads="1"/>
          </p:cNvPicPr>
          <p:nvPr/>
        </p:nvPicPr>
        <p:blipFill>
          <a:blip r:embed="rId2"/>
          <a:srcRect b="5357"/>
          <a:stretch>
            <a:fillRect/>
          </a:stretch>
        </p:blipFill>
        <p:spPr bwMode="auto">
          <a:xfrm>
            <a:off x="3921125" y="2438400"/>
            <a:ext cx="52228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228600" y="990600"/>
            <a:ext cx="41148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7" name="Rounded Rectangle 6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Arial Rounded MT Bold" pitchFamily="34" charset="0"/>
                </a:rPr>
                <a:t>2- Recovery heat</a:t>
              </a:r>
              <a:endParaRPr lang="en-US" sz="3600" kern="1200" dirty="0">
                <a:latin typeface="Arial Rounded MT Bold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371600" y="152400"/>
            <a:ext cx="6295891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1981200"/>
            <a:ext cx="83058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This heat is liberated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after stoppage of contraction.</a:t>
            </a:r>
          </a:p>
          <a:p>
            <a:endParaRPr lang="en-US" sz="2400" b="1" u="sng" dirty="0" smtClean="0">
              <a:solidFill>
                <a:srgbClr val="C00000"/>
              </a:solidFill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It is produced as a result of the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chemical processes </a:t>
            </a:r>
            <a:r>
              <a:rPr lang="en-US" sz="2400" dirty="0" smtClean="0">
                <a:latin typeface="Arial Rounded MT Bold" pitchFamily="34" charset="0"/>
              </a:rPr>
              <a:t>that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restore the chemical composition </a:t>
            </a:r>
            <a:r>
              <a:rPr lang="en-US" sz="2400" dirty="0" smtClean="0">
                <a:latin typeface="Arial Rounded MT Bold" pitchFamily="34" charset="0"/>
              </a:rPr>
              <a:t>of the muscles to its pre-contraction state.</a:t>
            </a:r>
          </a:p>
          <a:p>
            <a:pPr algn="just"/>
            <a:endParaRPr lang="en-US" sz="2400" b="1" u="sng" dirty="0" smtClean="0">
              <a:solidFill>
                <a:srgbClr val="C00000"/>
              </a:solidFill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Most of this heat results from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oxidation of free fatty acids and lactic acid</a:t>
            </a:r>
            <a:r>
              <a:rPr lang="en-US" sz="2400" dirty="0" smtClean="0">
                <a:latin typeface="Arial Rounded MT Bold" pitchFamily="34" charset="0"/>
              </a:rPr>
              <a:t> to supply the energy required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for </a:t>
            </a:r>
            <a:r>
              <a:rPr lang="en-US" sz="2400" b="1" u="sng" dirty="0" err="1" smtClean="0">
                <a:solidFill>
                  <a:srgbClr val="C00000"/>
                </a:solidFill>
                <a:latin typeface="Arial Rounded MT Bold" pitchFamily="34" charset="0"/>
              </a:rPr>
              <a:t>resynthesis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 of ATP.</a:t>
            </a:r>
            <a:endParaRPr lang="en-US" sz="2400" b="1" u="sng" dirty="0">
              <a:solidFill>
                <a:srgbClr val="C0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600" y="152400"/>
            <a:ext cx="6295891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228600" y="990600"/>
            <a:ext cx="41148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Arial Rounded MT Bold" pitchFamily="34" charset="0"/>
                </a:rPr>
                <a:t>2- Recovery heat</a:t>
              </a:r>
              <a:endParaRPr lang="en-US" sz="3600" kern="1200" dirty="0">
                <a:latin typeface="Arial Rounded MT Bold" pitchFamily="34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04800" y="5562600"/>
            <a:ext cx="830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latin typeface="Arial Rounded MT Bold" pitchFamily="34" charset="0"/>
              </a:rPr>
              <a:t>Most of this heat results from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oxidation of free fatty acids </a:t>
            </a:r>
            <a:r>
              <a:rPr lang="en-US" sz="2000" dirty="0" smtClean="0">
                <a:latin typeface="Arial Rounded MT Bold" pitchFamily="34" charset="0"/>
              </a:rPr>
              <a:t>to supply energy required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for </a:t>
            </a:r>
            <a:r>
              <a:rPr lang="en-US" sz="2000" b="1" u="sng" dirty="0" err="1" smtClean="0">
                <a:solidFill>
                  <a:srgbClr val="C00000"/>
                </a:solidFill>
                <a:latin typeface="Arial Rounded MT Bold" pitchFamily="34" charset="0"/>
              </a:rPr>
              <a:t>resynthesis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 of ATP.</a:t>
            </a:r>
            <a:endParaRPr lang="en-US" sz="2000" dirty="0"/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 l="27280" t="27982" r="26105" b="24521"/>
          <a:stretch>
            <a:fillRect/>
          </a:stretch>
        </p:blipFill>
        <p:spPr bwMode="auto">
          <a:xfrm>
            <a:off x="1066800" y="1752600"/>
            <a:ext cx="7010400" cy="36576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en-US" sz="3600" b="1" dirty="0">
                <a:solidFill>
                  <a:srgbClr val="FFFF00"/>
                </a:solidFill>
                <a:latin typeface="Arial Rounded MT Bold" pitchFamily="34" charset="0"/>
              </a:rPr>
              <a:t>Isotonic </a:t>
            </a:r>
            <a:r>
              <a:rPr lang="en-US" alt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&amp; </a:t>
            </a:r>
            <a:r>
              <a:rPr lang="en-US" altLang="en-US" sz="3600" b="1" dirty="0">
                <a:solidFill>
                  <a:srgbClr val="FFFF00"/>
                </a:solidFill>
                <a:latin typeface="Arial Rounded MT Bold" pitchFamily="34" charset="0"/>
              </a:rPr>
              <a:t>Isometric Contractions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pic>
        <p:nvPicPr>
          <p:cNvPr id="54275" name="Picture 3" descr="8"/>
          <p:cNvPicPr>
            <a:picLocks noChangeAspect="1" noChangeArrowheads="1"/>
          </p:cNvPicPr>
          <p:nvPr/>
        </p:nvPicPr>
        <p:blipFill>
          <a:blip r:embed="rId3"/>
          <a:srcRect l="9375" t="11250" r="8438" b="9843"/>
          <a:stretch>
            <a:fillRect/>
          </a:stretch>
        </p:blipFill>
        <p:spPr bwMode="auto">
          <a:xfrm>
            <a:off x="762000" y="1524000"/>
            <a:ext cx="7620000" cy="487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600" y="152400"/>
            <a:ext cx="6295891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V- Thermal or heat changes</a:t>
            </a:r>
            <a:endParaRPr lang="en-US" sz="3600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228600" y="990600"/>
            <a:ext cx="4114800" cy="601227"/>
            <a:chOff x="0" y="0"/>
            <a:chExt cx="7010400" cy="601227"/>
          </a:xfrm>
          <a:scene3d>
            <a:camera prst="orthographicFront"/>
            <a:lightRig rig="flat" dir="t"/>
          </a:scene3d>
        </p:grpSpPr>
        <p:sp>
          <p:nvSpPr>
            <p:cNvPr id="5" name="Rounded Rectangle 4"/>
            <p:cNvSpPr/>
            <p:nvPr/>
          </p:nvSpPr>
          <p:spPr>
            <a:xfrm>
              <a:off x="0" y="0"/>
              <a:ext cx="7010400" cy="601227"/>
            </a:xfrm>
            <a:prstGeom prst="round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9349" y="29349"/>
              <a:ext cx="6951702" cy="54252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kern="1200" dirty="0" smtClean="0">
                  <a:latin typeface="Arial Rounded MT Bold" pitchFamily="34" charset="0"/>
                </a:rPr>
                <a:t>2- Recovery heat</a:t>
              </a:r>
              <a:endParaRPr lang="en-US" sz="3600" kern="1200" dirty="0">
                <a:latin typeface="Arial Rounded MT Bold" pitchFamily="34" charset="0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/>
          <a:srcRect l="26149" t="24077" r="26260" b="21059"/>
          <a:stretch>
            <a:fillRect/>
          </a:stretch>
        </p:blipFill>
        <p:spPr bwMode="auto">
          <a:xfrm>
            <a:off x="838200" y="1828800"/>
            <a:ext cx="7391400" cy="46482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33600" y="381000"/>
            <a:ext cx="4864473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hypertrophy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371600"/>
            <a:ext cx="5334000" cy="13849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 Rounded MT Bold" pitchFamily="34" charset="0"/>
              </a:rPr>
              <a:t>Muscle hypertrophy is the increase in the size of muscle fibers. 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1" y="4267200"/>
            <a:ext cx="5257799" cy="1384995"/>
          </a:xfrm>
          <a:prstGeom prst="rect">
            <a:avLst/>
          </a:prstGeom>
          <a:noFill/>
          <a:ln w="38100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 Rounded MT Bold" pitchFamily="34" charset="0"/>
              </a:rPr>
              <a:t>Muscle "hyperplasia " is an increase in the number of muscle cells.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28800" y="3276600"/>
            <a:ext cx="2318263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Differentiation</a:t>
            </a:r>
            <a:endParaRPr lang="en-US" sz="2400" dirty="0">
              <a:latin typeface="Arial Rounded MT Bold" pitchFamily="34" charset="0"/>
            </a:endParaRPr>
          </a:p>
        </p:txBody>
      </p:sp>
      <p:pic>
        <p:nvPicPr>
          <p:cNvPr id="8" name="Picture 13" descr="hm00376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1828800"/>
          </a:xfrm>
          <a:prstGeom prst="rect">
            <a:avLst/>
          </a:prstGeom>
          <a:noFill/>
        </p:spPr>
      </p:pic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5791200" y="1828800"/>
            <a:ext cx="3079750" cy="4800600"/>
            <a:chOff x="3772" y="1770"/>
            <a:chExt cx="1988" cy="2304"/>
          </a:xfrm>
        </p:grpSpPr>
        <p:sp>
          <p:nvSpPr>
            <p:cNvPr id="9" name="Rectangle 15"/>
            <p:cNvSpPr>
              <a:spLocks noChangeArrowheads="1"/>
            </p:cNvSpPr>
            <p:nvPr/>
          </p:nvSpPr>
          <p:spPr bwMode="auto">
            <a:xfrm>
              <a:off x="3772" y="1770"/>
              <a:ext cx="1988" cy="23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" name="Picture 1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60" y="1875"/>
              <a:ext cx="1800" cy="217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4017" y="1827"/>
              <a:ext cx="10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 dirty="0">
                  <a:solidFill>
                    <a:schemeClr val="bg1"/>
                  </a:solidFill>
                </a:rPr>
                <a:t>normal size</a:t>
              </a: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4443" y="2484"/>
              <a:ext cx="1012" cy="2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0"/>
                <a:t>hypertrophy</a:t>
              </a: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4440" y="3409"/>
              <a:ext cx="10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 dirty="0">
                  <a:solidFill>
                    <a:schemeClr val="bg1"/>
                  </a:solidFill>
                </a:rPr>
                <a:t>hyperplasia</a:t>
              </a:r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 rot="16200000">
              <a:off x="3081" y="2754"/>
              <a:ext cx="1631" cy="2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0"/>
                <a:t>adaptive responses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002" name="Picture 2" descr="C:\Users\user\Pictures\Abeer\hypertroph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143000"/>
            <a:ext cx="7848600" cy="5334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33600" y="381000"/>
            <a:ext cx="4864473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hypertrophy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89" name="Rectangle 1"/>
          <p:cNvSpPr>
            <a:spLocks noChangeArrowheads="1"/>
          </p:cNvSpPr>
          <p:nvPr/>
        </p:nvSpPr>
        <p:spPr bwMode="auto">
          <a:xfrm>
            <a:off x="381000" y="1295400"/>
            <a:ext cx="8458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746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4663" algn="l"/>
              </a:tabLs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Most of the fiber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thickening results from </a:t>
            </a:r>
            <a:r>
              <a:rPr kumimoji="0" lang="en-US" sz="2400" b="0" i="0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increased synthesis of myosin and </a:t>
            </a:r>
            <a:r>
              <a:rPr kumimoji="0" lang="en-US" sz="2400" b="0" i="0" u="sng" strike="noStrike" cap="none" normalizeH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actin</a:t>
            </a:r>
            <a:r>
              <a:rPr kumimoji="0" lang="en-US" sz="2400" b="0" i="0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filaments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, which permits </a:t>
            </a:r>
            <a:r>
              <a:rPr kumimoji="0" lang="en-US" sz="2400" b="0" i="0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a greater</a:t>
            </a:r>
            <a:r>
              <a:rPr kumimoji="0" lang="en-US" sz="2400" b="0" i="0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opportunity for </a:t>
            </a:r>
            <a:r>
              <a:rPr kumimoji="0" lang="en-US" sz="24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cross-bridge interaction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and consequently </a:t>
            </a:r>
            <a:r>
              <a:rPr kumimoji="0" lang="en-US" sz="2400" b="0" i="0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increases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the muscle’s </a:t>
            </a:r>
            <a:r>
              <a:rPr kumimoji="0" lang="en-US" sz="2400" b="0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contractile strength.</a:t>
            </a:r>
            <a:endParaRPr kumimoji="0" lang="en-US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33600" y="381000"/>
            <a:ext cx="4864473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hypertrophy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pic>
        <p:nvPicPr>
          <p:cNvPr id="45058" name="Picture 2" descr="http://www.jpshealthandfitness.com.au/wp-content/uploads/2-types-of-muscle-growth500.jpg"/>
          <p:cNvPicPr>
            <a:picLocks noChangeAspect="1" noChangeArrowheads="1"/>
          </p:cNvPicPr>
          <p:nvPr/>
        </p:nvPicPr>
        <p:blipFill>
          <a:blip r:embed="rId3"/>
          <a:srcRect t="30339" b="16966"/>
          <a:stretch>
            <a:fillRect/>
          </a:stretch>
        </p:blipFill>
        <p:spPr bwMode="auto">
          <a:xfrm>
            <a:off x="2362200" y="3276600"/>
            <a:ext cx="6019800" cy="3200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89" name="Rectangle 1"/>
          <p:cNvSpPr>
            <a:spLocks noChangeArrowheads="1"/>
          </p:cNvSpPr>
          <p:nvPr/>
        </p:nvSpPr>
        <p:spPr bwMode="auto">
          <a:xfrm>
            <a:off x="381000" y="1447800"/>
            <a:ext cx="84582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746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4663" algn="l"/>
              </a:tabLs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Muscular hypertrophy increases:-</a:t>
            </a:r>
          </a:p>
          <a:p>
            <a:pPr marL="0" marR="0" lvl="0" indent="4746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4663" algn="l"/>
              </a:tabLst>
            </a:pPr>
            <a:r>
              <a:rPr lang="en-US" sz="2800" dirty="0" smtClean="0"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    -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the power of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muscle contraction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marL="0" marR="0" lvl="0" indent="4746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4663" algn="l"/>
              </a:tabLst>
            </a:pPr>
            <a:r>
              <a:rPr lang="en-US" sz="2800" dirty="0" smtClean="0"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    -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the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nutrients stores</a:t>
            </a:r>
          </a:p>
          <a:p>
            <a:pPr marL="0" marR="0" lvl="0" indent="4746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4663" algn="l"/>
              </a:tabLst>
            </a:pPr>
            <a:r>
              <a:rPr lang="en-US" sz="2800" dirty="0" smtClean="0"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    - the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energy stores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. 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33600" y="381000"/>
            <a:ext cx="4864473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hypertrophy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pic>
        <p:nvPicPr>
          <p:cNvPr id="5" name="Picture 4" descr="arm_muscl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352800"/>
            <a:ext cx="3810000" cy="3249613"/>
          </a:xfrm>
          <a:prstGeom prst="rect">
            <a:avLst/>
          </a:prstGeom>
          <a:noFill/>
        </p:spPr>
      </p:pic>
      <p:pic>
        <p:nvPicPr>
          <p:cNvPr id="578562" name="Picture 2" descr="C:\Users\user\Pictures\Abeer\article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3352800"/>
            <a:ext cx="5029200" cy="3505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381000"/>
            <a:ext cx="4864473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hypertrophy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447800"/>
            <a:ext cx="27432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 smtClean="0">
                <a:latin typeface="Arial Rounded MT Bold" pitchFamily="34" charset="0"/>
              </a:rPr>
              <a:t>Sustained weak muscular activity</a:t>
            </a:r>
            <a:endParaRPr lang="en-US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3657600"/>
            <a:ext cx="3635354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latin typeface="Arial Rounded MT Bold" pitchFamily="34" charset="0"/>
              </a:rPr>
              <a:t>Muscle hypertrophy</a:t>
            </a:r>
          </a:p>
          <a:p>
            <a:endParaRPr lang="en-US" dirty="0"/>
          </a:p>
        </p:txBody>
      </p:sp>
      <p:sp>
        <p:nvSpPr>
          <p:cNvPr id="5" name="Down Arrow 4"/>
          <p:cNvSpPr/>
          <p:nvPr/>
        </p:nvSpPr>
        <p:spPr>
          <a:xfrm>
            <a:off x="1981200" y="2286000"/>
            <a:ext cx="228600" cy="129540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16200000" flipH="1">
            <a:off x="1752600" y="2590800"/>
            <a:ext cx="685800" cy="5334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 flipH="1" flipV="1">
            <a:off x="1752600" y="2590800"/>
            <a:ext cx="685800" cy="5334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019800" y="1524000"/>
            <a:ext cx="25146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smtClean="0">
                <a:latin typeface="Arial Rounded MT Bold" pitchFamily="34" charset="0"/>
              </a:rPr>
              <a:t>Very forceful muscle activity </a:t>
            </a:r>
            <a:endParaRPr lang="en-US" sz="2400" b="1" u="sng" dirty="0">
              <a:latin typeface="Arial Rounded MT Bold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7086600" y="2362200"/>
            <a:ext cx="228600" cy="251460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257800" y="4800600"/>
            <a:ext cx="365760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Arial Rounded MT Bold" pitchFamily="34" charset="0"/>
              </a:rPr>
              <a:t>Muscle hypertrophy</a:t>
            </a:r>
          </a:p>
          <a:p>
            <a:pPr algn="ctr"/>
            <a:r>
              <a:rPr lang="en-US" sz="2000" dirty="0" smtClean="0">
                <a:latin typeface="Arial Rounded MT Bold" pitchFamily="34" charset="0"/>
              </a:rPr>
              <a:t>especially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when isometric exercise</a:t>
            </a:r>
            <a:r>
              <a:rPr lang="en-US" sz="2000" dirty="0" smtClean="0">
                <a:latin typeface="Arial Rounded MT Bold" pitchFamily="34" charset="0"/>
              </a:rPr>
              <a:t> is done </a:t>
            </a:r>
          </a:p>
          <a:p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 rot="20399248">
            <a:off x="5943600" y="3124200"/>
            <a:ext cx="2514600" cy="646331"/>
          </a:xfrm>
          <a:prstGeom prst="rect">
            <a:avLst/>
          </a:prstGeom>
          <a:solidFill>
            <a:srgbClr val="FFCC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rial Rounded MT Bold" pitchFamily="34" charset="0"/>
              </a:rPr>
              <a:t>even for a very short time daily</a:t>
            </a:r>
            <a:endParaRPr lang="en-US" b="1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http://images.triplem.com.au/2009/01/13/102436/WWS_Strongman%20600x400-3-600x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447800"/>
            <a:ext cx="4343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8"/>
          <p:cNvPicPr>
            <a:picLocks noChangeAspect="1" noChangeArrowheads="1"/>
          </p:cNvPicPr>
          <p:nvPr/>
        </p:nvPicPr>
        <p:blipFill>
          <a:blip r:embed="rId3"/>
          <a:srcRect l="53730" t="11250" r="8438" b="9843"/>
          <a:stretch>
            <a:fillRect/>
          </a:stretch>
        </p:blipFill>
        <p:spPr bwMode="auto">
          <a:xfrm>
            <a:off x="4800600" y="914400"/>
            <a:ext cx="4038600" cy="487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33600" y="381000"/>
            <a:ext cx="4864473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hypertrophy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096000"/>
            <a:ext cx="9134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  Isometric contraction                                Muscle hypertrophy</a:t>
            </a:r>
            <a:endParaRPr lang="en-US" sz="2400" dirty="0">
              <a:latin typeface="Arial Rounded MT Bold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3505200" y="6248400"/>
            <a:ext cx="2209800" cy="2286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89" name="Rectangle 1"/>
          <p:cNvSpPr>
            <a:spLocks noChangeArrowheads="1"/>
          </p:cNvSpPr>
          <p:nvPr/>
        </p:nvSpPr>
        <p:spPr bwMode="auto">
          <a:xfrm>
            <a:off x="381000" y="1447800"/>
            <a:ext cx="8458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746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74663" algn="l"/>
              </a:tabLst>
            </a:pPr>
            <a:r>
              <a:rPr kumimoji="0" lang="en-US" sz="28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Vigorous weight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can </a:t>
            </a:r>
            <a:r>
              <a:rPr kumimoji="0" lang="en-US" sz="28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double or</a:t>
            </a:r>
            <a:r>
              <a:rPr kumimoji="0" lang="en-US" sz="2800" b="0" i="0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triple</a:t>
            </a:r>
            <a:r>
              <a:rPr kumimoji="0" lang="en-US" sz="2800" b="0" i="0" strike="noStrike" cap="none" normalizeH="0" dirty="0" smtClean="0">
                <a:ln>
                  <a:noFill/>
                </a:ln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a muscle’s size.</a:t>
            </a:r>
            <a:endParaRPr kumimoji="0" lang="en-US" sz="2800" b="0" i="0" strike="noStrike" cap="none" normalizeH="0" baseline="0" dirty="0" smtClean="0">
              <a:ln>
                <a:noFill/>
              </a:ln>
              <a:effectLst/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33600" y="381000"/>
            <a:ext cx="4864473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hypertrophy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pic>
        <p:nvPicPr>
          <p:cNvPr id="319490" name="Picture 2" descr="C:\Users\user\Pictures\Abeer\Hypertrophy-Specific-Traini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2362200"/>
            <a:ext cx="3962400" cy="381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304800"/>
            <a:ext cx="3697999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atrophy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219200"/>
            <a:ext cx="7653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It occurs if the muscle is not used, or used weakly.</a:t>
            </a:r>
            <a:endParaRPr lang="en-US" sz="2400" dirty="0">
              <a:latin typeface="Arial Rounded MT Bold" pitchFamily="34" charset="0"/>
            </a:endParaRPr>
          </a:p>
        </p:txBody>
      </p:sp>
      <p:pic>
        <p:nvPicPr>
          <p:cNvPr id="385026" name="Picture 2" descr="C:\Users\user\Pictures\Abeer\A_man_with_a_broken_leg_100720-000725-5700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905000"/>
            <a:ext cx="4495800" cy="2971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" y="5181600"/>
            <a:ext cx="8153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smtClean="0">
                <a:latin typeface="Arial Rounded MT Bold" pitchFamily="34" charset="0"/>
              </a:rPr>
              <a:t>Atrophy of muscles occur when limbs are placed in casts or brace, which hinders muscular contraction (disuse atrophy).</a:t>
            </a:r>
            <a:endParaRPr lang="en-US" sz="22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9586" name="Picture 2" descr="C:\Users\user\Pictures\Abeer\b_14_2_3a.jpg"/>
          <p:cNvPicPr>
            <a:picLocks noChangeAspect="1" noChangeArrowheads="1"/>
          </p:cNvPicPr>
          <p:nvPr/>
        </p:nvPicPr>
        <p:blipFill>
          <a:blip r:embed="rId2"/>
          <a:srcRect b="4731"/>
          <a:stretch>
            <a:fillRect/>
          </a:stretch>
        </p:blipFill>
        <p:spPr bwMode="auto">
          <a:xfrm>
            <a:off x="381000" y="1492250"/>
            <a:ext cx="8077200" cy="46799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67000" y="304800"/>
            <a:ext cx="3697999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atrophy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011027"/>
          <p:cNvPicPr>
            <a:picLocks noChangeAspect="1" noChangeArrowheads="1"/>
          </p:cNvPicPr>
          <p:nvPr/>
        </p:nvPicPr>
        <p:blipFill>
          <a:blip r:embed="rId2"/>
          <a:srcRect b="11111"/>
          <a:stretch>
            <a:fillRect/>
          </a:stretch>
        </p:blipFill>
        <p:spPr bwMode="auto">
          <a:xfrm>
            <a:off x="457200" y="1523999"/>
            <a:ext cx="8229600" cy="5029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715962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Isotonic &amp; Isometric Contractions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304800"/>
            <a:ext cx="3697999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atrophy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1219200"/>
            <a:ext cx="7653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It occurs if the muscle is not used, or used weakly.</a:t>
            </a:r>
            <a:endParaRPr lang="en-US" sz="2400" dirty="0">
              <a:latin typeface="Arial Rounded MT Bold" pitchFamily="34" charset="0"/>
            </a:endParaRPr>
          </a:p>
        </p:txBody>
      </p:sp>
      <p:pic>
        <p:nvPicPr>
          <p:cNvPr id="385027" name="Picture 3" descr="C:\Users\user\Pictures\Abeer\9680_7665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905000"/>
            <a:ext cx="6553200" cy="4114800"/>
          </a:xfrm>
          <a:prstGeom prst="rect">
            <a:avLst/>
          </a:prstGeom>
          <a:noFill/>
        </p:spPr>
      </p:pic>
      <p:sp>
        <p:nvSpPr>
          <p:cNvPr id="8" name="Right Arrow 7"/>
          <p:cNvSpPr/>
          <p:nvPr/>
        </p:nvSpPr>
        <p:spPr>
          <a:xfrm>
            <a:off x="3200400" y="4648200"/>
            <a:ext cx="23622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05200" y="4191000"/>
            <a:ext cx="140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Rounded MT Bold" pitchFamily="34" charset="0"/>
              </a:rPr>
              <a:t>One month</a:t>
            </a:r>
            <a:endParaRPr lang="en-US" b="1" dirty="0">
              <a:latin typeface="Arial Rounded MT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34200" y="3276600"/>
            <a:ext cx="2209800" cy="9233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 Rounded MT Bold" pitchFamily="34" charset="0"/>
              </a:rPr>
              <a:t>The muscle size decreases to ½ its normal size.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2000" y="5791200"/>
            <a:ext cx="2791213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 Rounded MT Bold" pitchFamily="34" charset="0"/>
              </a:rPr>
              <a:t>If muscles are not used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304800"/>
            <a:ext cx="3697999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atrophy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pic>
        <p:nvPicPr>
          <p:cNvPr id="396290" name="Picture 2" descr="C:\Users\user\Pictures\Abeer\AL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143000"/>
            <a:ext cx="6629400" cy="3581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81000" y="4919008"/>
            <a:ext cx="830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  <a:ea typeface="Calibri"/>
              </a:rPr>
              <a:t> Muscle </a:t>
            </a:r>
            <a:r>
              <a:rPr lang="en-US" sz="2400" dirty="0" err="1" smtClean="0">
                <a:latin typeface="Arial Rounded MT Bold" pitchFamily="34" charset="0"/>
                <a:ea typeface="Calibri"/>
              </a:rPr>
              <a:t>denervation</a:t>
            </a:r>
            <a:r>
              <a:rPr lang="en-US" sz="2400" dirty="0" smtClean="0">
                <a:latin typeface="Arial Rounded MT Bold" pitchFamily="34" charset="0"/>
                <a:ea typeface="Calibri"/>
              </a:rPr>
              <a:t> leads to muscles atrophy (</a:t>
            </a:r>
            <a:r>
              <a:rPr lang="en-US" sz="2400" dirty="0" err="1" smtClean="0">
                <a:latin typeface="Arial Rounded MT Bold" pitchFamily="34" charset="0"/>
                <a:ea typeface="Calibri"/>
              </a:rPr>
              <a:t>denervation</a:t>
            </a:r>
            <a:r>
              <a:rPr lang="en-US" sz="2400" dirty="0" smtClean="0">
                <a:latin typeface="Arial Rounded MT Bold" pitchFamily="34" charset="0"/>
                <a:ea typeface="Calibri"/>
              </a:rPr>
              <a:t> atrophy)</a:t>
            </a:r>
          </a:p>
          <a:p>
            <a:pPr algn="just"/>
            <a:endParaRPr lang="en-US" sz="2400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If re-</a:t>
            </a:r>
            <a:r>
              <a:rPr lang="en-US" sz="2400" dirty="0" err="1" smtClean="0">
                <a:latin typeface="Arial Rounded MT Bold" pitchFamily="34" charset="0"/>
              </a:rPr>
              <a:t>innervation</a:t>
            </a:r>
            <a:r>
              <a:rPr lang="en-US" sz="2400" dirty="0" smtClean="0">
                <a:latin typeface="Arial Rounded MT Bold" pitchFamily="34" charset="0"/>
              </a:rPr>
              <a:t> occurs within few months (3-4),             the muscle functions return to normal.</a:t>
            </a:r>
            <a:endParaRPr lang="en-US" sz="24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228600"/>
            <a:ext cx="3697999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atrophy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pic>
        <p:nvPicPr>
          <p:cNvPr id="3" name="Picture 12" descr="ALS neuro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066800"/>
            <a:ext cx="762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28600" y="5105400"/>
            <a:ext cx="8458200" cy="107721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  <a:ea typeface="Calibri"/>
              </a:rPr>
              <a:t> when </a:t>
            </a:r>
            <a:r>
              <a:rPr lang="en-US" sz="2000" u="sng" dirty="0" smtClean="0">
                <a:solidFill>
                  <a:srgbClr val="C00000"/>
                </a:solidFill>
                <a:latin typeface="Arial Rounded MT Bold" pitchFamily="34" charset="0"/>
                <a:ea typeface="Calibri"/>
              </a:rPr>
              <a:t>muscle atrophy </a:t>
            </a:r>
            <a:r>
              <a:rPr lang="en-US" sz="2000" dirty="0" smtClean="0">
                <a:latin typeface="Arial Rounded MT Bold" pitchFamily="34" charset="0"/>
                <a:ea typeface="Calibri"/>
              </a:rPr>
              <a:t>occurs, </a:t>
            </a:r>
          </a:p>
          <a:p>
            <a:r>
              <a:rPr lang="en-US" sz="2000" dirty="0" smtClean="0">
                <a:latin typeface="Arial Rounded MT Bold" pitchFamily="34" charset="0"/>
                <a:ea typeface="Calibri"/>
              </a:rPr>
              <a:t>                     </a:t>
            </a:r>
            <a:r>
              <a:rPr lang="en-US" sz="2000" u="sng" dirty="0" err="1" smtClean="0">
                <a:solidFill>
                  <a:srgbClr val="C00000"/>
                </a:solidFill>
                <a:latin typeface="Arial Rounded MT Bold" pitchFamily="34" charset="0"/>
                <a:ea typeface="Calibri"/>
              </a:rPr>
              <a:t>actin</a:t>
            </a:r>
            <a:r>
              <a:rPr lang="en-US" sz="2000" u="sng" dirty="0" smtClean="0">
                <a:solidFill>
                  <a:srgbClr val="C00000"/>
                </a:solidFill>
                <a:latin typeface="Arial Rounded MT Bold" pitchFamily="34" charset="0"/>
                <a:ea typeface="Calibri"/>
              </a:rPr>
              <a:t> and myosin </a:t>
            </a:r>
            <a:r>
              <a:rPr lang="en-US" sz="2000" dirty="0" smtClean="0">
                <a:latin typeface="Arial Rounded MT Bold" pitchFamily="34" charset="0"/>
                <a:ea typeface="Calibri"/>
              </a:rPr>
              <a:t>content </a:t>
            </a:r>
            <a:r>
              <a:rPr lang="en-US" sz="2000" u="sng" dirty="0" smtClean="0">
                <a:solidFill>
                  <a:srgbClr val="C00000"/>
                </a:solidFill>
                <a:latin typeface="Arial Rounded MT Bold" pitchFamily="34" charset="0"/>
                <a:ea typeface="Calibri"/>
              </a:rPr>
              <a:t>decreases</a:t>
            </a:r>
            <a:r>
              <a:rPr lang="en-US" sz="2000" dirty="0" smtClean="0">
                <a:latin typeface="Arial Rounded MT Bold" pitchFamily="34" charset="0"/>
                <a:ea typeface="Calibri"/>
              </a:rPr>
              <a:t>,</a:t>
            </a:r>
          </a:p>
          <a:p>
            <a:r>
              <a:rPr lang="en-US" sz="2000" dirty="0" smtClean="0">
                <a:solidFill>
                  <a:srgbClr val="C00000"/>
                </a:solidFill>
                <a:latin typeface="Arial Rounded MT Bold" pitchFamily="34" charset="0"/>
                <a:ea typeface="Calibri"/>
              </a:rPr>
              <a:t>                                </a:t>
            </a:r>
            <a:r>
              <a:rPr lang="en-US" sz="2000" u="sng" dirty="0" smtClean="0">
                <a:solidFill>
                  <a:srgbClr val="C00000"/>
                </a:solidFill>
                <a:latin typeface="Arial Rounded MT Bold" pitchFamily="34" charset="0"/>
                <a:ea typeface="Calibri"/>
              </a:rPr>
              <a:t>fibers</a:t>
            </a:r>
            <a:r>
              <a:rPr lang="en-US" sz="2000" dirty="0" smtClean="0">
                <a:latin typeface="Arial Rounded MT Bold" pitchFamily="34" charset="0"/>
                <a:ea typeface="Calibri"/>
              </a:rPr>
              <a:t> become </a:t>
            </a:r>
            <a:r>
              <a:rPr lang="en-US" sz="2000" u="sng" dirty="0" smtClean="0">
                <a:solidFill>
                  <a:srgbClr val="C00000"/>
                </a:solidFill>
                <a:latin typeface="Arial Rounded MT Bold" pitchFamily="34" charset="0"/>
                <a:ea typeface="Calibri"/>
              </a:rPr>
              <a:t>smaller </a:t>
            </a:r>
            <a:endParaRPr lang="en-US" sz="2000" u="sng" dirty="0">
              <a:solidFill>
                <a:srgbClr val="C0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90800" y="228600"/>
            <a:ext cx="3697999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atrophy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524000"/>
            <a:ext cx="449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After 3-4 months of </a:t>
            </a:r>
            <a:r>
              <a:rPr lang="en-US" sz="2400" dirty="0" err="1" smtClean="0">
                <a:latin typeface="Arial Rounded MT Bold" pitchFamily="34" charset="0"/>
              </a:rPr>
              <a:t>denervation</a:t>
            </a:r>
            <a:r>
              <a:rPr lang="en-US" sz="2400" dirty="0" smtClean="0">
                <a:latin typeface="Arial Rounded MT Bold" pitchFamily="34" charset="0"/>
              </a:rPr>
              <a:t>, the muscle starts to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degenerate</a:t>
            </a:r>
            <a:r>
              <a:rPr lang="en-US" sz="2400" dirty="0" smtClean="0">
                <a:latin typeface="Arial Rounded MT Bold" pitchFamily="34" charset="0"/>
              </a:rPr>
              <a:t> and lastly it is converted to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fat and fibrous tissue.</a:t>
            </a:r>
          </a:p>
        </p:txBody>
      </p:sp>
      <p:pic>
        <p:nvPicPr>
          <p:cNvPr id="5" name="Picture 5" descr="oldpolioleg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1295400"/>
            <a:ext cx="3429000" cy="5029200"/>
          </a:xfrm>
          <a:prstGeom prst="rect">
            <a:avLst/>
          </a:prstGeom>
          <a:noFill/>
        </p:spPr>
      </p:pic>
      <p:pic>
        <p:nvPicPr>
          <p:cNvPr id="6" name="Picture 6" descr="muscle_atroph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505200"/>
            <a:ext cx="3886200" cy="3124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8200" y="1295400"/>
            <a:ext cx="7162800" cy="4114800"/>
          </a:xfrm>
          <a:prstGeom prst="rect">
            <a:avLst/>
          </a:prstGeom>
          <a:noFill/>
          <a:ln/>
        </p:spPr>
      </p:pic>
      <p:sp>
        <p:nvSpPr>
          <p:cNvPr id="3" name="TextBox 2"/>
          <p:cNvSpPr txBox="1"/>
          <p:nvPr/>
        </p:nvSpPr>
        <p:spPr>
          <a:xfrm>
            <a:off x="2590800" y="228600"/>
            <a:ext cx="3697999" cy="646331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atrophy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5638800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Electrical stimulation </a:t>
            </a:r>
            <a:r>
              <a:rPr lang="en-US" sz="2400" dirty="0" smtClean="0">
                <a:latin typeface="Arial Rounded MT Bold" pitchFamily="34" charset="0"/>
              </a:rPr>
              <a:t>can protect the muscle from atrophy even if the muscle is </a:t>
            </a:r>
            <a:r>
              <a:rPr lang="en-US" sz="2400" dirty="0" err="1" smtClean="0">
                <a:latin typeface="Arial Rounded MT Bold" pitchFamily="34" charset="0"/>
              </a:rPr>
              <a:t>denervated</a:t>
            </a:r>
            <a:r>
              <a:rPr lang="en-US" sz="2400" dirty="0" smtClean="0">
                <a:latin typeface="Arial Rounded MT Bold" pitchFamily="34" charset="0"/>
              </a:rPr>
              <a:t>.</a:t>
            </a:r>
            <a:endParaRPr lang="en-US" sz="24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304800"/>
            <a:ext cx="367581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 </a:t>
            </a:r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fatigue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295400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Arial Rounded MT Bold" pitchFamily="34" charset="0"/>
              </a:rPr>
              <a:t>This is a </a:t>
            </a:r>
            <a:r>
              <a:rPr lang="en-US" sz="2800" b="1" u="sng" dirty="0" smtClean="0">
                <a:solidFill>
                  <a:srgbClr val="C00000"/>
                </a:solidFill>
                <a:latin typeface="Arial Rounded MT Bold" pitchFamily="34" charset="0"/>
              </a:rPr>
              <a:t>temporary decrease in the work capacity </a:t>
            </a:r>
            <a:r>
              <a:rPr lang="en-US" sz="2800" dirty="0" smtClean="0">
                <a:latin typeface="Arial Rounded MT Bold" pitchFamily="34" charset="0"/>
              </a:rPr>
              <a:t>of skeletal muscles following </a:t>
            </a:r>
            <a:r>
              <a:rPr lang="en-US" sz="2800" b="1" u="sng" dirty="0" smtClean="0">
                <a:solidFill>
                  <a:srgbClr val="C00000"/>
                </a:solidFill>
                <a:latin typeface="Arial Rounded MT Bold" pitchFamily="34" charset="0"/>
              </a:rPr>
              <a:t>prolonged or forceful contraction.</a:t>
            </a:r>
            <a:endParaRPr lang="en-US" sz="2800" b="1" u="sng" dirty="0">
              <a:solidFill>
                <a:srgbClr val="C00000"/>
              </a:solidFill>
              <a:latin typeface="Arial Rounded MT Bold" pitchFamily="34" charset="0"/>
            </a:endParaRPr>
          </a:p>
        </p:txBody>
      </p:sp>
      <p:pic>
        <p:nvPicPr>
          <p:cNvPr id="5" name="Picture 7" descr="figure_12_25_l"/>
          <p:cNvPicPr>
            <a:picLocks noChangeAspect="1" noChangeArrowheads="1"/>
          </p:cNvPicPr>
          <p:nvPr/>
        </p:nvPicPr>
        <p:blipFill>
          <a:blip r:embed="rId2"/>
          <a:srcRect t="52192"/>
          <a:stretch>
            <a:fillRect/>
          </a:stretch>
        </p:blipFill>
        <p:spPr>
          <a:xfrm>
            <a:off x="457200" y="4313237"/>
            <a:ext cx="5181600" cy="2544763"/>
          </a:xfrm>
          <a:prstGeom prst="rect">
            <a:avLst/>
          </a:prstGeom>
          <a:noFill/>
          <a:ln/>
        </p:spPr>
      </p:pic>
      <p:pic>
        <p:nvPicPr>
          <p:cNvPr id="6" name="Picture 7" descr="figure_12_25_l"/>
          <p:cNvPicPr>
            <a:picLocks noChangeAspect="1" noChangeArrowheads="1"/>
          </p:cNvPicPr>
          <p:nvPr/>
        </p:nvPicPr>
        <p:blipFill>
          <a:blip r:embed="rId2"/>
          <a:srcRect b="73062"/>
          <a:stretch>
            <a:fillRect/>
          </a:stretch>
        </p:blipFill>
        <p:spPr>
          <a:xfrm>
            <a:off x="457200" y="2971800"/>
            <a:ext cx="5089525" cy="1219200"/>
          </a:xfrm>
          <a:prstGeom prst="rect">
            <a:avLst/>
          </a:prstGeom>
          <a:noFill/>
          <a:ln/>
        </p:spPr>
      </p:pic>
      <p:pic>
        <p:nvPicPr>
          <p:cNvPr id="388097" name="Picture 1" descr="C:\Users\user\Pictures\Abeer\untitledff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3200400"/>
            <a:ext cx="2228850" cy="3276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304800"/>
            <a:ext cx="367581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 </a:t>
            </a:r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fatigue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295400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Arial Rounded MT Bold" pitchFamily="34" charset="0"/>
              </a:rPr>
              <a:t>Muscle fatigue is a </a:t>
            </a:r>
            <a:r>
              <a:rPr lang="en-US" sz="2800" u="sng" dirty="0" smtClean="0">
                <a:solidFill>
                  <a:srgbClr val="C00000"/>
                </a:solidFill>
                <a:latin typeface="Arial Rounded MT Bold" pitchFamily="34" charset="0"/>
              </a:rPr>
              <a:t>defense mechanism </a:t>
            </a:r>
            <a:r>
              <a:rPr lang="en-US" sz="2800" dirty="0" smtClean="0">
                <a:latin typeface="Arial Rounded MT Bold" pitchFamily="34" charset="0"/>
              </a:rPr>
              <a:t>that </a:t>
            </a:r>
            <a:r>
              <a:rPr lang="en-US" sz="2800" u="sng" dirty="0" smtClean="0">
                <a:latin typeface="Arial Rounded MT Bold" pitchFamily="34" charset="0"/>
              </a:rPr>
              <a:t>protects a muscle </a:t>
            </a:r>
            <a:r>
              <a:rPr lang="en-US" sz="2800" dirty="0" smtClean="0">
                <a:latin typeface="Arial Rounded MT Bold" pitchFamily="34" charset="0"/>
              </a:rPr>
              <a:t>from reaching a point at which it </a:t>
            </a:r>
            <a:r>
              <a:rPr lang="en-US" sz="2800" u="sng" dirty="0" smtClean="0">
                <a:solidFill>
                  <a:srgbClr val="C00000"/>
                </a:solidFill>
                <a:latin typeface="Arial Rounded MT Bold" pitchFamily="34" charset="0"/>
              </a:rPr>
              <a:t>can no longer produce ATP</a:t>
            </a:r>
            <a:r>
              <a:rPr lang="en-US" sz="2800" dirty="0" smtClean="0">
                <a:latin typeface="Arial Rounded MT Bold" pitchFamily="34" charset="0"/>
              </a:rPr>
              <a:t>.</a:t>
            </a:r>
            <a:endParaRPr lang="en-US" sz="2800" b="1" u="sng" dirty="0">
              <a:solidFill>
                <a:srgbClr val="C00000"/>
              </a:solidFill>
              <a:latin typeface="Arial Rounded MT Bold" pitchFamily="34" charset="0"/>
            </a:endParaRPr>
          </a:p>
        </p:txBody>
      </p:sp>
      <p:pic>
        <p:nvPicPr>
          <p:cNvPr id="7" name="Picture 1" descr="C:\Users\user\Pictures\Abeer\untitledff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2971800"/>
            <a:ext cx="2762250" cy="3505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304800"/>
            <a:ext cx="367581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 </a:t>
            </a:r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fatigue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295400"/>
            <a:ext cx="1481496" cy="523220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Causes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981200"/>
            <a:ext cx="8305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Arial Rounded MT Bold" pitchFamily="34" charset="0"/>
              </a:rPr>
              <a:t>1- The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local increase in ADP and inorganic phosphate </a:t>
            </a:r>
            <a:r>
              <a:rPr lang="en-US" sz="2400" dirty="0" smtClean="0">
                <a:latin typeface="Arial Rounded MT Bold" pitchFamily="34" charset="0"/>
              </a:rPr>
              <a:t>from ATP breakdown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may </a:t>
            </a:r>
            <a:r>
              <a:rPr lang="en-US" sz="2400" dirty="0" smtClean="0">
                <a:latin typeface="Arial Rounded MT Bold" pitchFamily="34" charset="0"/>
              </a:rPr>
              <a:t>directly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interfere with cross-bridge cycling </a:t>
            </a:r>
            <a:r>
              <a:rPr lang="en-US" sz="2400" dirty="0" smtClean="0">
                <a:latin typeface="Arial Rounded MT Bold" pitchFamily="34" charset="0"/>
              </a:rPr>
              <a:t>and / or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block calcium release </a:t>
            </a:r>
            <a:r>
              <a:rPr lang="en-US" sz="2400" dirty="0" smtClean="0">
                <a:latin typeface="Arial Rounded MT Bold" pitchFamily="34" charset="0"/>
              </a:rPr>
              <a:t>and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uptake </a:t>
            </a:r>
            <a:r>
              <a:rPr lang="en-US" sz="2400" dirty="0" smtClean="0">
                <a:latin typeface="Arial Rounded MT Bold" pitchFamily="34" charset="0"/>
              </a:rPr>
              <a:t>by the </a:t>
            </a:r>
            <a:r>
              <a:rPr lang="en-US" sz="2400" dirty="0" err="1" smtClean="0">
                <a:latin typeface="Arial Rounded MT Bold" pitchFamily="34" charset="0"/>
              </a:rPr>
              <a:t>sarcoplasmic</a:t>
            </a:r>
            <a:r>
              <a:rPr lang="en-US" sz="2400" dirty="0" smtClean="0">
                <a:latin typeface="Arial Rounded MT Bold" pitchFamily="34" charset="0"/>
              </a:rPr>
              <a:t> reticulum.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853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68" name="AutoShape 44"/>
          <p:cNvSpPr>
            <a:spLocks noChangeArrowheads="1"/>
          </p:cNvSpPr>
          <p:nvPr/>
        </p:nvSpPr>
        <p:spPr bwMode="auto">
          <a:xfrm>
            <a:off x="4724400" y="2743200"/>
            <a:ext cx="2819400" cy="1219200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990099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2800"/>
              <a:t>Lactic</a:t>
            </a:r>
            <a:r>
              <a:rPr lang="en-US" sz="3200"/>
              <a:t> </a:t>
            </a:r>
            <a:r>
              <a:rPr lang="en-US" sz="2800"/>
              <a:t>acid </a:t>
            </a:r>
            <a:br>
              <a:rPr lang="en-US" sz="2800"/>
            </a:br>
            <a:r>
              <a:rPr lang="en-US" sz="2800"/>
              <a:t>which builds up</a:t>
            </a:r>
          </a:p>
        </p:txBody>
      </p:sp>
      <p:grpSp>
        <p:nvGrpSpPr>
          <p:cNvPr id="2" name="Group 60"/>
          <p:cNvGrpSpPr>
            <a:grpSpLocks/>
          </p:cNvGrpSpPr>
          <p:nvPr/>
        </p:nvGrpSpPr>
        <p:grpSpPr bwMode="auto">
          <a:xfrm>
            <a:off x="609600" y="2667000"/>
            <a:ext cx="4114800" cy="1041400"/>
            <a:chOff x="384" y="1680"/>
            <a:chExt cx="2592" cy="656"/>
          </a:xfrm>
        </p:grpSpPr>
        <p:sp>
          <p:nvSpPr>
            <p:cNvPr id="129066" name="AutoShape 42"/>
            <p:cNvSpPr>
              <a:spLocks noChangeArrowheads="1"/>
            </p:cNvSpPr>
            <p:nvPr/>
          </p:nvSpPr>
          <p:spPr bwMode="auto">
            <a:xfrm>
              <a:off x="384" y="1824"/>
              <a:ext cx="1440" cy="336"/>
            </a:xfrm>
            <a:prstGeom prst="cube">
              <a:avLst>
                <a:gd name="adj" fmla="val 25000"/>
              </a:avLst>
            </a:prstGeom>
            <a:gradFill rotWithShape="1">
              <a:gsLst>
                <a:gs pos="0">
                  <a:srgbClr val="990099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2800" dirty="0" err="1"/>
                <a:t>Pyruvic</a:t>
              </a:r>
              <a:r>
                <a:rPr lang="en-US" sz="2800" dirty="0"/>
                <a:t> acid</a:t>
              </a:r>
            </a:p>
          </p:txBody>
        </p:sp>
        <p:grpSp>
          <p:nvGrpSpPr>
            <p:cNvPr id="3" name="Group 47"/>
            <p:cNvGrpSpPr>
              <a:grpSpLocks/>
            </p:cNvGrpSpPr>
            <p:nvPr/>
          </p:nvGrpSpPr>
          <p:grpSpPr bwMode="auto">
            <a:xfrm>
              <a:off x="1872" y="1680"/>
              <a:ext cx="1104" cy="656"/>
              <a:chOff x="1920" y="1824"/>
              <a:chExt cx="1104" cy="656"/>
            </a:xfrm>
          </p:grpSpPr>
          <p:sp>
            <p:nvSpPr>
              <p:cNvPr id="129067" name="AutoShape 43"/>
              <p:cNvSpPr>
                <a:spLocks noChangeArrowheads="1"/>
              </p:cNvSpPr>
              <p:nvPr/>
            </p:nvSpPr>
            <p:spPr bwMode="auto">
              <a:xfrm>
                <a:off x="1920" y="2112"/>
                <a:ext cx="1104" cy="144"/>
              </a:xfrm>
              <a:custGeom>
                <a:avLst/>
                <a:gdLst>
                  <a:gd name="G0" fmla="+- 16200 0 0"/>
                  <a:gd name="G1" fmla="+- 5400 0 0"/>
                  <a:gd name="G2" fmla="+- 21600 0 5400"/>
                  <a:gd name="G3" fmla="+- 10800 0 5400"/>
                  <a:gd name="G4" fmla="+- 21600 0 16200"/>
                  <a:gd name="G5" fmla="*/ G4 G3 10800"/>
                  <a:gd name="G6" fmla="+- 21600 0 G5"/>
                  <a:gd name="T0" fmla="*/ 16200 w 21600"/>
                  <a:gd name="T1" fmla="*/ 0 h 21600"/>
                  <a:gd name="T2" fmla="*/ 0 w 21600"/>
                  <a:gd name="T3" fmla="*/ 10800 h 21600"/>
                  <a:gd name="T4" fmla="*/ 16200 w 21600"/>
                  <a:gd name="T5" fmla="*/ 21600 h 21600"/>
                  <a:gd name="T6" fmla="*/ 21600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75 w 21600"/>
                  <a:gd name="T13" fmla="*/ G1 h 21600"/>
                  <a:gd name="T14" fmla="*/ G6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9070" name="Text Box 46"/>
              <p:cNvSpPr txBox="1">
                <a:spLocks noChangeArrowheads="1"/>
              </p:cNvSpPr>
              <p:nvPr/>
            </p:nvSpPr>
            <p:spPr bwMode="auto">
              <a:xfrm>
                <a:off x="1968" y="1824"/>
                <a:ext cx="864" cy="6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50000"/>
                  </a:spcBef>
                </a:pPr>
                <a:r>
                  <a:rPr lang="en-US" sz="2400"/>
                  <a:t>Converts to</a:t>
                </a:r>
              </a:p>
            </p:txBody>
          </p:sp>
        </p:grpSp>
      </p:grpSp>
      <p:grpSp>
        <p:nvGrpSpPr>
          <p:cNvPr id="4" name="Group 57"/>
          <p:cNvGrpSpPr>
            <a:grpSpLocks/>
          </p:cNvGrpSpPr>
          <p:nvPr/>
        </p:nvGrpSpPr>
        <p:grpSpPr bwMode="auto">
          <a:xfrm>
            <a:off x="5334000" y="2971800"/>
            <a:ext cx="3048000" cy="1828800"/>
            <a:chOff x="3360" y="1872"/>
            <a:chExt cx="1920" cy="1152"/>
          </a:xfrm>
        </p:grpSpPr>
        <p:sp>
          <p:nvSpPr>
            <p:cNvPr id="129072" name="AutoShape 48"/>
            <p:cNvSpPr>
              <a:spLocks noChangeArrowheads="1"/>
            </p:cNvSpPr>
            <p:nvPr/>
          </p:nvSpPr>
          <p:spPr bwMode="auto">
            <a:xfrm>
              <a:off x="4848" y="1872"/>
              <a:ext cx="432" cy="1056"/>
            </a:xfrm>
            <a:prstGeom prst="curvedLeftArrow">
              <a:avLst>
                <a:gd name="adj1" fmla="val 48889"/>
                <a:gd name="adj2" fmla="val 97778"/>
                <a:gd name="adj3" fmla="val 33333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074" name="AutoShape 50"/>
            <p:cNvSpPr>
              <a:spLocks noChangeArrowheads="1"/>
            </p:cNvSpPr>
            <p:nvPr/>
          </p:nvSpPr>
          <p:spPr bwMode="auto">
            <a:xfrm>
              <a:off x="3360" y="2592"/>
              <a:ext cx="1488" cy="432"/>
            </a:xfrm>
            <a:prstGeom prst="flowChartPunchedTap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990099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2800"/>
                <a:t>Muscle fatigue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667000" y="304800"/>
            <a:ext cx="367581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 </a:t>
            </a:r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fatigue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2000" y="990600"/>
            <a:ext cx="1481496" cy="523220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Causes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1000" y="1524000"/>
            <a:ext cx="8305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2400" dirty="0" smtClean="0">
                <a:latin typeface="Arial Rounded MT Bold" pitchFamily="34" charset="0"/>
              </a:rPr>
              <a:t>2- Accumulation of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lactic acid </a:t>
            </a:r>
            <a:r>
              <a:rPr lang="en-US" sz="2400" dirty="0" smtClean="0">
                <a:latin typeface="Arial Rounded MT Bold" pitchFamily="34" charset="0"/>
              </a:rPr>
              <a:t>may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inhibit key enzymes </a:t>
            </a:r>
            <a:r>
              <a:rPr lang="en-US" sz="2400" dirty="0" smtClean="0">
                <a:latin typeface="Arial Rounded MT Bold" pitchFamily="34" charset="0"/>
              </a:rPr>
              <a:t>in the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energy</a:t>
            </a:r>
            <a:r>
              <a:rPr lang="en-US" sz="2400" dirty="0" smtClean="0">
                <a:latin typeface="Arial Rounded MT Bold" pitchFamily="34" charset="0"/>
              </a:rPr>
              <a:t> producing pathway and /or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excitation contraction coupling</a:t>
            </a:r>
            <a:r>
              <a:rPr lang="en-US" sz="2400" dirty="0" smtClean="0">
                <a:latin typeface="Arial Rounded MT Bold" pitchFamily="34" charset="0"/>
              </a:rPr>
              <a:t>. </a:t>
            </a:r>
          </a:p>
          <a:p>
            <a:endParaRPr lang="en-US" sz="24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6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6523132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Arial Rounded MT Bold" pitchFamily="34" charset="0"/>
              </a:rPr>
              <a:t>Types of muscle contraction</a:t>
            </a:r>
            <a:endParaRPr lang="en-US" sz="36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447800"/>
            <a:ext cx="4662880" cy="584775"/>
          </a:xfrm>
          <a:prstGeom prst="rect">
            <a:avLst/>
          </a:prstGeom>
          <a:solidFill>
            <a:srgbClr val="00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Arial Rounded MT Bold" pitchFamily="34" charset="0"/>
              </a:rPr>
              <a:t>1- Isotonic contraction</a:t>
            </a:r>
            <a:endParaRPr lang="en-US" sz="3200" b="1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pic>
        <p:nvPicPr>
          <p:cNvPr id="4" name="Picture 2" descr="FG10_16a"/>
          <p:cNvPicPr>
            <a:picLocks noChangeAspect="1" noChangeArrowheads="1"/>
          </p:cNvPicPr>
          <p:nvPr/>
        </p:nvPicPr>
        <p:blipFill>
          <a:blip r:embed="rId2"/>
          <a:srcRect l="2645" t="27592" r="52388" b="22348"/>
          <a:stretch>
            <a:fillRect/>
          </a:stretch>
        </p:blipFill>
        <p:spPr>
          <a:xfrm>
            <a:off x="4800600" y="2590800"/>
            <a:ext cx="4114800" cy="3733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" y="2438400"/>
            <a:ext cx="4953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75000"/>
              <a:buFont typeface="Wingdings" pitchFamily="2" charset="2"/>
              <a:buChar char="q"/>
            </a:pPr>
            <a:r>
              <a:rPr lang="en-US" dirty="0" smtClean="0">
                <a:latin typeface="Arial Rounded MT Bold" pitchFamily="34" charset="0"/>
              </a:rPr>
              <a:t> </a:t>
            </a:r>
            <a:r>
              <a:rPr lang="en-US" sz="2000" dirty="0" smtClean="0">
                <a:latin typeface="Arial Rounded MT Bold" pitchFamily="34" charset="0"/>
              </a:rPr>
              <a:t>The muscle contracts against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a light or moderate load.</a:t>
            </a:r>
          </a:p>
          <a:p>
            <a:pPr>
              <a:buSzPct val="75000"/>
              <a:buFont typeface="Wingdings" pitchFamily="2" charset="2"/>
              <a:buChar char="q"/>
            </a:pPr>
            <a:endParaRPr lang="en-US" sz="2000" dirty="0" smtClean="0">
              <a:latin typeface="Arial Rounded MT Bold" pitchFamily="34" charset="0"/>
            </a:endParaRPr>
          </a:p>
          <a:p>
            <a:pPr>
              <a:buSzPct val="75000"/>
              <a:buFont typeface="Wingdings" pitchFamily="2" charset="2"/>
              <a:buChar char="q"/>
            </a:pPr>
            <a:r>
              <a:rPr lang="en-US" sz="2000" dirty="0" smtClean="0">
                <a:latin typeface="Arial Rounded MT Bold" pitchFamily="34" charset="0"/>
              </a:rPr>
              <a:t>This contraction leads to:                       -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shortening</a:t>
            </a:r>
            <a:r>
              <a:rPr lang="en-US" sz="2000" dirty="0" smtClean="0">
                <a:latin typeface="Arial Rounded MT Bold" pitchFamily="34" charset="0"/>
              </a:rPr>
              <a:t> of the muscle &amp;                    -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movement of the load</a:t>
            </a:r>
            <a:r>
              <a:rPr lang="en-US" sz="2000" dirty="0" smtClean="0">
                <a:latin typeface="Arial Rounded MT Bold" pitchFamily="34" charset="0"/>
              </a:rPr>
              <a:t>.</a:t>
            </a:r>
          </a:p>
          <a:p>
            <a:pPr>
              <a:buSzPct val="75000"/>
              <a:buFont typeface="Wingdings" pitchFamily="2" charset="2"/>
              <a:buChar char="q"/>
            </a:pPr>
            <a:endParaRPr lang="en-US" sz="2000" dirty="0" smtClean="0">
              <a:latin typeface="Arial Rounded MT Bold" pitchFamily="34" charset="0"/>
            </a:endParaRPr>
          </a:p>
          <a:p>
            <a:pPr>
              <a:buSzPct val="75000"/>
              <a:buFont typeface="Wingdings" pitchFamily="2" charset="2"/>
              <a:buChar char="q"/>
            </a:pPr>
            <a:r>
              <a:rPr lang="en-US" sz="2000" dirty="0" smtClean="0">
                <a:latin typeface="Arial Rounded MT Bold" pitchFamily="34" charset="0"/>
              </a:rPr>
              <a:t>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¼ of the energy</a:t>
            </a:r>
            <a:r>
              <a:rPr lang="en-US" sz="2000" dirty="0" smtClean="0">
                <a:latin typeface="Arial Rounded MT Bold" pitchFamily="34" charset="0"/>
              </a:rPr>
              <a:t> of contraction is converted into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beneficial work</a:t>
            </a:r>
            <a:r>
              <a:rPr lang="en-US" sz="2000" dirty="0" smtClean="0">
                <a:latin typeface="Arial Rounded MT Bold" pitchFamily="34" charset="0"/>
              </a:rPr>
              <a:t>, </a:t>
            </a:r>
          </a:p>
          <a:p>
            <a:pPr>
              <a:buSzPct val="75000"/>
              <a:buFont typeface="Wingdings" pitchFamily="2" charset="2"/>
              <a:buChar char="q"/>
            </a:pPr>
            <a:endParaRPr lang="en-US" sz="2000" dirty="0" smtClean="0">
              <a:latin typeface="Arial Rounded MT Bold" pitchFamily="34" charset="0"/>
            </a:endParaRPr>
          </a:p>
          <a:p>
            <a:pPr>
              <a:buSzPct val="75000"/>
              <a:buFont typeface="Wingdings" pitchFamily="2" charset="2"/>
              <a:buChar char="q"/>
            </a:pPr>
            <a:r>
              <a:rPr lang="en-US" sz="2000" dirty="0" smtClean="0">
                <a:latin typeface="Arial Rounded MT Bold" pitchFamily="34" charset="0"/>
              </a:rPr>
              <a:t> The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remaining ¾ </a:t>
            </a:r>
            <a:r>
              <a:rPr lang="en-US" sz="2000" dirty="0" smtClean="0">
                <a:latin typeface="Arial Rounded MT Bold" pitchFamily="34" charset="0"/>
              </a:rPr>
              <a:t>is dissipated as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heat </a:t>
            </a:r>
            <a:r>
              <a:rPr lang="en-US" sz="2000" dirty="0" smtClean="0">
                <a:latin typeface="Arial Rounded MT Bold" pitchFamily="34" charset="0"/>
              </a:rPr>
              <a:t>to the atmosphere. </a:t>
            </a:r>
          </a:p>
          <a:p>
            <a:pPr>
              <a:buSzPct val="75000"/>
              <a:buFont typeface="Wingdings" pitchFamily="2" charset="2"/>
              <a:buChar char="q"/>
            </a:pPr>
            <a:endParaRPr lang="en-US" sz="20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figure_12_11_l"/>
          <p:cNvPicPr>
            <a:picLocks noChangeAspect="1" noChangeArrowheads="1"/>
          </p:cNvPicPr>
          <p:nvPr/>
        </p:nvPicPr>
        <p:blipFill>
          <a:blip r:embed="rId3"/>
          <a:srcRect l="12496" r="12528"/>
          <a:stretch>
            <a:fillRect/>
          </a:stretch>
        </p:blipFill>
        <p:spPr bwMode="auto">
          <a:xfrm>
            <a:off x="5181600" y="1295400"/>
            <a:ext cx="3657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667000" y="304800"/>
            <a:ext cx="367581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 </a:t>
            </a:r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fatigue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1143000"/>
            <a:ext cx="1481496" cy="523220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Causes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" y="1905000"/>
            <a:ext cx="510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 smtClean="0">
                <a:latin typeface="Arial Rounded MT Bold" pitchFamily="34" charset="0"/>
              </a:rPr>
              <a:t>3- Depletion of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energy producing substances</a:t>
            </a:r>
            <a:r>
              <a:rPr lang="en-US" sz="2400" dirty="0" smtClean="0">
                <a:latin typeface="Arial Rounded MT Bold" pitchFamily="34" charset="0"/>
              </a:rPr>
              <a:t> ( glycogen, ATP, CP). </a:t>
            </a:r>
          </a:p>
        </p:txBody>
      </p:sp>
      <p:sp>
        <p:nvSpPr>
          <p:cNvPr id="12" name="Oval 11"/>
          <p:cNvSpPr/>
          <p:nvPr/>
        </p:nvSpPr>
        <p:spPr>
          <a:xfrm>
            <a:off x="6858000" y="1905000"/>
            <a:ext cx="762000" cy="381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086600" y="5562600"/>
            <a:ext cx="381000" cy="3048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410200" y="5410200"/>
            <a:ext cx="990600" cy="4572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304800"/>
            <a:ext cx="367581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 </a:t>
            </a:r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fatigue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295400"/>
            <a:ext cx="1481496" cy="523220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Causes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981200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Arial Rounded MT Bold" pitchFamily="34" charset="0"/>
              </a:rPr>
              <a:t>4- Reduction to a small extent in nerve signal transmission at the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neuromuscular junction</a:t>
            </a:r>
            <a:r>
              <a:rPr lang="en-US" sz="2400" dirty="0" smtClean="0">
                <a:latin typeface="Arial Rounded MT Bold" pitchFamily="34" charset="0"/>
              </a:rPr>
              <a:t> after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intense  prolonged   </a:t>
            </a:r>
            <a:r>
              <a:rPr lang="en-US" sz="2400" dirty="0" smtClean="0">
                <a:latin typeface="Arial Rounded MT Bold" pitchFamily="34" charset="0"/>
              </a:rPr>
              <a:t>muscular  activity. </a:t>
            </a:r>
          </a:p>
        </p:txBody>
      </p:sp>
      <p:pic>
        <p:nvPicPr>
          <p:cNvPr id="5" name="Picture 7" descr="figure_11_15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90800" y="3429000"/>
            <a:ext cx="6172200" cy="3240087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304800"/>
            <a:ext cx="367581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 </a:t>
            </a:r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fatigue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295400"/>
            <a:ext cx="1481496" cy="523220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Causes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981200"/>
            <a:ext cx="8305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Arial Rounded MT Bold" pitchFamily="34" charset="0"/>
              </a:rPr>
              <a:t>This can be explained by the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accumulation of extracellular K</a:t>
            </a:r>
            <a:r>
              <a:rPr lang="en-US" sz="2400" u="sng" baseline="30000" dirty="0" smtClean="0">
                <a:solidFill>
                  <a:srgbClr val="C00000"/>
                </a:solidFill>
                <a:latin typeface="Arial Rounded MT Bold" pitchFamily="34" charset="0"/>
              </a:rPr>
              <a:t>+</a:t>
            </a:r>
            <a:r>
              <a:rPr lang="en-US" sz="2400" dirty="0" smtClean="0">
                <a:latin typeface="Arial Rounded MT Bold" pitchFamily="34" charset="0"/>
              </a:rPr>
              <a:t> that occurs in the muscle when the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Na-K pump cannot actively transport K</a:t>
            </a:r>
            <a:r>
              <a:rPr lang="en-US" sz="2400" u="sng" baseline="30000" dirty="0" smtClean="0">
                <a:solidFill>
                  <a:srgbClr val="C00000"/>
                </a:solidFill>
                <a:latin typeface="Arial Rounded MT Bold" pitchFamily="34" charset="0"/>
              </a:rPr>
              <a:t>+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 back into the muscle </a:t>
            </a:r>
            <a:r>
              <a:rPr lang="en-US" sz="2400" dirty="0" smtClean="0">
                <a:latin typeface="Arial Rounded MT Bold" pitchFamily="34" charset="0"/>
              </a:rPr>
              <a:t>cells as rapidly as this ion leaves during the falling phase of repeated action potentials, causes a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local reduction in membrane potential</a:t>
            </a:r>
            <a:r>
              <a:rPr lang="en-US" sz="2400" dirty="0" smtClean="0">
                <a:latin typeface="Arial Rounded MT Bold" pitchFamily="34" charset="0"/>
              </a:rPr>
              <a:t>. </a:t>
            </a:r>
          </a:p>
          <a:p>
            <a:pPr algn="just"/>
            <a:endParaRPr lang="en-US" sz="2400" dirty="0" smtClean="0">
              <a:latin typeface="Arial Rounded MT Bold" pitchFamily="34" charset="0"/>
            </a:endParaRPr>
          </a:p>
          <a:p>
            <a:pPr algn="just"/>
            <a:r>
              <a:rPr lang="en-US" sz="2400" dirty="0" smtClean="0">
                <a:latin typeface="Arial Rounded MT Bold" pitchFamily="34" charset="0"/>
              </a:rPr>
              <a:t>This altered potential may 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decrease the release of Ca</a:t>
            </a:r>
            <a:r>
              <a:rPr lang="en-US" sz="2400" u="sng" baseline="30000" dirty="0" smtClean="0">
                <a:solidFill>
                  <a:srgbClr val="C00000"/>
                </a:solidFill>
                <a:latin typeface="Arial Rounded MT Bold" pitchFamily="34" charset="0"/>
              </a:rPr>
              <a:t>++</a:t>
            </a:r>
            <a:r>
              <a:rPr lang="en-US" sz="2400" u="sng" dirty="0" smtClean="0">
                <a:solidFill>
                  <a:srgbClr val="C00000"/>
                </a:solidFill>
                <a:latin typeface="Arial Rounded MT Bold" pitchFamily="34" charset="0"/>
              </a:rPr>
              <a:t> </a:t>
            </a:r>
            <a:r>
              <a:rPr lang="en-US" sz="2400" u="sng" dirty="0" err="1" smtClean="0">
                <a:solidFill>
                  <a:srgbClr val="C00000"/>
                </a:solidFill>
                <a:latin typeface="Arial Rounded MT Bold" pitchFamily="34" charset="0"/>
              </a:rPr>
              <a:t>intracellularly</a:t>
            </a:r>
            <a:r>
              <a:rPr lang="en-US" sz="2400" dirty="0" smtClean="0">
                <a:latin typeface="Arial Rounded MT Bold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AE247-FAB0-4A1A-9700-0F572166CF08}" type="slidenum">
              <a:rPr lang="en-US"/>
              <a:pPr/>
              <a:t>53</a:t>
            </a:fld>
            <a:endParaRPr lang="en-US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457200" y="914400"/>
            <a:ext cx="8432800" cy="558800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6629400" cy="685800"/>
          </a:xfr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  <a:latin typeface="Arial Rounded MT Bold" pitchFamily="34" charset="0"/>
              </a:rPr>
              <a:t>The Action Potential</a:t>
            </a:r>
          </a:p>
        </p:txBody>
      </p:sp>
      <p:sp>
        <p:nvSpPr>
          <p:cNvPr id="38916" name="Freeform 4"/>
          <p:cNvSpPr>
            <a:spLocks/>
          </p:cNvSpPr>
          <p:nvPr/>
        </p:nvSpPr>
        <p:spPr bwMode="auto">
          <a:xfrm>
            <a:off x="1155700" y="5949950"/>
            <a:ext cx="7289800" cy="365125"/>
          </a:xfrm>
          <a:custGeom>
            <a:avLst/>
            <a:gdLst/>
            <a:ahLst/>
            <a:cxnLst>
              <a:cxn ang="0">
                <a:pos x="0" y="228"/>
              </a:cxn>
              <a:cxn ang="0">
                <a:pos x="486" y="230"/>
              </a:cxn>
              <a:cxn ang="0">
                <a:pos x="486" y="0"/>
              </a:cxn>
              <a:cxn ang="0">
                <a:pos x="957" y="0"/>
              </a:cxn>
              <a:cxn ang="0">
                <a:pos x="957" y="230"/>
              </a:cxn>
              <a:cxn ang="0">
                <a:pos x="4592" y="228"/>
              </a:cxn>
            </a:cxnLst>
            <a:rect l="0" t="0" r="r" b="b"/>
            <a:pathLst>
              <a:path w="4592" h="230">
                <a:moveTo>
                  <a:pt x="0" y="228"/>
                </a:moveTo>
                <a:lnTo>
                  <a:pt x="486" y="230"/>
                </a:lnTo>
                <a:lnTo>
                  <a:pt x="486" y="0"/>
                </a:lnTo>
                <a:lnTo>
                  <a:pt x="957" y="0"/>
                </a:lnTo>
                <a:lnTo>
                  <a:pt x="957" y="230"/>
                </a:lnTo>
                <a:lnTo>
                  <a:pt x="4592" y="228"/>
                </a:lnTo>
              </a:path>
            </a:pathLst>
          </a:custGeom>
          <a:noFill/>
          <a:ln w="38100" cap="rnd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4572000"/>
            <a:ext cx="1727200" cy="723900"/>
            <a:chOff x="336" y="2880"/>
            <a:chExt cx="1088" cy="456"/>
          </a:xfrm>
        </p:grpSpPr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336" y="2880"/>
              <a:ext cx="928" cy="407"/>
            </a:xfrm>
            <a:prstGeom prst="rect">
              <a:avLst/>
            </a:prstGeom>
            <a:noFill/>
            <a:ln w="12700" cap="rnd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i="0" dirty="0" smtClean="0">
                  <a:latin typeface="Arial Rounded MT Bold" pitchFamily="34" charset="0"/>
                </a:rPr>
                <a:t>End plate </a:t>
              </a:r>
              <a:r>
                <a:rPr lang="en-US" i="0" dirty="0">
                  <a:latin typeface="Arial Rounded MT Bold" pitchFamily="34" charset="0"/>
                </a:rPr>
                <a:t/>
              </a:r>
              <a:br>
                <a:rPr lang="en-US" i="0" dirty="0">
                  <a:latin typeface="Arial Rounded MT Bold" pitchFamily="34" charset="0"/>
                </a:rPr>
              </a:br>
              <a:r>
                <a:rPr lang="en-US" i="0" dirty="0">
                  <a:latin typeface="Arial Rounded MT Bold" pitchFamily="34" charset="0"/>
                </a:rPr>
                <a:t>potential</a:t>
              </a:r>
            </a:p>
          </p:txBody>
        </p:sp>
        <p:sp>
          <p:nvSpPr>
            <p:cNvPr id="38919" name="Freeform 7"/>
            <p:cNvSpPr>
              <a:spLocks/>
            </p:cNvSpPr>
            <p:nvPr/>
          </p:nvSpPr>
          <p:spPr bwMode="auto">
            <a:xfrm>
              <a:off x="1080" y="2888"/>
              <a:ext cx="344" cy="448"/>
            </a:xfrm>
            <a:custGeom>
              <a:avLst/>
              <a:gdLst/>
              <a:ahLst/>
              <a:cxnLst>
                <a:cxn ang="0">
                  <a:pos x="0" y="448"/>
                </a:cxn>
                <a:cxn ang="0">
                  <a:pos x="112" y="400"/>
                </a:cxn>
                <a:cxn ang="0">
                  <a:pos x="200" y="232"/>
                </a:cxn>
                <a:cxn ang="0">
                  <a:pos x="256" y="104"/>
                </a:cxn>
                <a:cxn ang="0">
                  <a:pos x="304" y="48"/>
                </a:cxn>
                <a:cxn ang="0">
                  <a:pos x="344" y="0"/>
                </a:cxn>
              </a:cxnLst>
              <a:rect l="0" t="0" r="r" b="b"/>
              <a:pathLst>
                <a:path w="344" h="448">
                  <a:moveTo>
                    <a:pt x="0" y="448"/>
                  </a:moveTo>
                  <a:cubicBezTo>
                    <a:pt x="19" y="440"/>
                    <a:pt x="79" y="436"/>
                    <a:pt x="112" y="400"/>
                  </a:cubicBezTo>
                  <a:cubicBezTo>
                    <a:pt x="145" y="364"/>
                    <a:pt x="176" y="281"/>
                    <a:pt x="200" y="232"/>
                  </a:cubicBezTo>
                  <a:cubicBezTo>
                    <a:pt x="224" y="183"/>
                    <a:pt x="239" y="135"/>
                    <a:pt x="256" y="104"/>
                  </a:cubicBezTo>
                  <a:cubicBezTo>
                    <a:pt x="273" y="73"/>
                    <a:pt x="289" y="65"/>
                    <a:pt x="304" y="48"/>
                  </a:cubicBezTo>
                  <a:cubicBezTo>
                    <a:pt x="319" y="31"/>
                    <a:pt x="331" y="15"/>
                    <a:pt x="344" y="0"/>
                  </a:cubicBezTo>
                </a:path>
              </a:pathLst>
            </a:custGeom>
            <a:noFill/>
            <a:ln w="28575" cap="rnd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15900" y="1574800"/>
            <a:ext cx="2311400" cy="3022600"/>
            <a:chOff x="136" y="992"/>
            <a:chExt cx="1456" cy="1904"/>
          </a:xfrm>
        </p:grpSpPr>
        <p:sp>
          <p:nvSpPr>
            <p:cNvPr id="38921" name="Freeform 9"/>
            <p:cNvSpPr>
              <a:spLocks/>
            </p:cNvSpPr>
            <p:nvPr/>
          </p:nvSpPr>
          <p:spPr bwMode="auto">
            <a:xfrm>
              <a:off x="1424" y="992"/>
              <a:ext cx="168" cy="1904"/>
            </a:xfrm>
            <a:custGeom>
              <a:avLst/>
              <a:gdLst/>
              <a:ahLst/>
              <a:cxnLst>
                <a:cxn ang="0">
                  <a:pos x="0" y="1904"/>
                </a:cxn>
                <a:cxn ang="0">
                  <a:pos x="48" y="1808"/>
                </a:cxn>
                <a:cxn ang="0">
                  <a:pos x="112" y="1408"/>
                </a:cxn>
                <a:cxn ang="0">
                  <a:pos x="112" y="784"/>
                </a:cxn>
                <a:cxn ang="0">
                  <a:pos x="128" y="120"/>
                </a:cxn>
                <a:cxn ang="0">
                  <a:pos x="168" y="64"/>
                </a:cxn>
              </a:cxnLst>
              <a:rect l="0" t="0" r="r" b="b"/>
              <a:pathLst>
                <a:path w="168" h="1904">
                  <a:moveTo>
                    <a:pt x="0" y="1904"/>
                  </a:moveTo>
                  <a:cubicBezTo>
                    <a:pt x="14" y="1897"/>
                    <a:pt x="29" y="1891"/>
                    <a:pt x="48" y="1808"/>
                  </a:cubicBezTo>
                  <a:cubicBezTo>
                    <a:pt x="67" y="1725"/>
                    <a:pt x="101" y="1579"/>
                    <a:pt x="112" y="1408"/>
                  </a:cubicBezTo>
                  <a:cubicBezTo>
                    <a:pt x="123" y="1237"/>
                    <a:pt x="109" y="999"/>
                    <a:pt x="112" y="784"/>
                  </a:cubicBezTo>
                  <a:cubicBezTo>
                    <a:pt x="115" y="569"/>
                    <a:pt x="119" y="240"/>
                    <a:pt x="128" y="120"/>
                  </a:cubicBezTo>
                  <a:cubicBezTo>
                    <a:pt x="137" y="0"/>
                    <a:pt x="152" y="32"/>
                    <a:pt x="168" y="64"/>
                  </a:cubicBezTo>
                </a:path>
              </a:pathLst>
            </a:custGeom>
            <a:noFill/>
            <a:ln w="285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2" name="Text Box 10"/>
            <p:cNvSpPr txBox="1">
              <a:spLocks noChangeArrowheads="1"/>
            </p:cNvSpPr>
            <p:nvPr/>
          </p:nvSpPr>
          <p:spPr bwMode="auto">
            <a:xfrm>
              <a:off x="136" y="2080"/>
              <a:ext cx="1440" cy="582"/>
            </a:xfrm>
            <a:prstGeom prst="rect">
              <a:avLst/>
            </a:prstGeom>
            <a:noFill/>
            <a:ln w="12700" cap="rnd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i="0" dirty="0">
                  <a:latin typeface="Arial Rounded MT Bold" pitchFamily="34" charset="0"/>
                </a:rPr>
                <a:t>Opening of </a:t>
              </a:r>
              <a:r>
                <a:rPr lang="en-US" i="0" dirty="0" smtClean="0">
                  <a:latin typeface="Arial Rounded MT Bold" pitchFamily="34" charset="0"/>
                </a:rPr>
                <a:t>voltage-gated </a:t>
              </a:r>
              <a:r>
                <a:rPr lang="en-US" i="0" dirty="0">
                  <a:latin typeface="Arial Rounded MT Bold" pitchFamily="34" charset="0"/>
                </a:rPr>
                <a:t>sodium channel</a:t>
              </a:r>
            </a:p>
          </p:txBody>
        </p:sp>
      </p:grp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685800" y="927100"/>
            <a:ext cx="3886200" cy="646331"/>
          </a:xfrm>
          <a:prstGeom prst="rect">
            <a:avLst/>
          </a:prstGeom>
          <a:noFill/>
          <a:ln w="12700" cap="rnd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i="0" dirty="0">
                <a:latin typeface="Arial Rounded MT Bold" pitchFamily="34" charset="0"/>
              </a:rPr>
              <a:t>Inactivation of </a:t>
            </a:r>
            <a:r>
              <a:rPr lang="en-US" i="0" dirty="0" smtClean="0">
                <a:latin typeface="Arial Rounded MT Bold" pitchFamily="34" charset="0"/>
              </a:rPr>
              <a:t>voltage-gated </a:t>
            </a:r>
            <a:r>
              <a:rPr lang="en-US" i="0" dirty="0">
                <a:latin typeface="Arial Rounded MT Bold" pitchFamily="34" charset="0"/>
              </a:rPr>
              <a:t>sodium channel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2527300" y="1674813"/>
            <a:ext cx="5803900" cy="4078287"/>
            <a:chOff x="1592" y="1055"/>
            <a:chExt cx="3656" cy="2569"/>
          </a:xfrm>
        </p:grpSpPr>
        <p:sp>
          <p:nvSpPr>
            <p:cNvPr id="38925" name="Text Box 13"/>
            <p:cNvSpPr txBox="1">
              <a:spLocks noChangeArrowheads="1"/>
            </p:cNvSpPr>
            <p:nvPr/>
          </p:nvSpPr>
          <p:spPr bwMode="auto">
            <a:xfrm>
              <a:off x="1680" y="1552"/>
              <a:ext cx="2160" cy="407"/>
            </a:xfrm>
            <a:prstGeom prst="rect">
              <a:avLst/>
            </a:prstGeom>
            <a:noFill/>
            <a:ln w="12700" cap="rnd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  <a:flatTx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i="0" dirty="0">
                  <a:latin typeface="Arial Rounded MT Bold" pitchFamily="34" charset="0"/>
                </a:rPr>
                <a:t>Opening of </a:t>
              </a:r>
              <a:r>
                <a:rPr lang="en-US" i="0" dirty="0" smtClean="0">
                  <a:latin typeface="Arial Rounded MT Bold" pitchFamily="34" charset="0"/>
                </a:rPr>
                <a:t>voltage-gated potassium </a:t>
              </a:r>
              <a:r>
                <a:rPr lang="en-US" i="0" dirty="0">
                  <a:latin typeface="Arial Rounded MT Bold" pitchFamily="34" charset="0"/>
                </a:rPr>
                <a:t>channel</a:t>
              </a:r>
            </a:p>
          </p:txBody>
        </p:sp>
        <p:sp>
          <p:nvSpPr>
            <p:cNvPr id="38926" name="Freeform 14"/>
            <p:cNvSpPr>
              <a:spLocks/>
            </p:cNvSpPr>
            <p:nvPr/>
          </p:nvSpPr>
          <p:spPr bwMode="auto">
            <a:xfrm>
              <a:off x="1592" y="1055"/>
              <a:ext cx="3656" cy="256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8" y="201"/>
                </a:cxn>
                <a:cxn ang="0">
                  <a:pos x="112" y="1209"/>
                </a:cxn>
                <a:cxn ang="0">
                  <a:pos x="240" y="1937"/>
                </a:cxn>
                <a:cxn ang="0">
                  <a:pos x="568" y="2393"/>
                </a:cxn>
                <a:cxn ang="0">
                  <a:pos x="1104" y="2561"/>
                </a:cxn>
                <a:cxn ang="0">
                  <a:pos x="1752" y="2441"/>
                </a:cxn>
                <a:cxn ang="0">
                  <a:pos x="2504" y="2305"/>
                </a:cxn>
                <a:cxn ang="0">
                  <a:pos x="3656" y="2257"/>
                </a:cxn>
              </a:cxnLst>
              <a:rect l="0" t="0" r="r" b="b"/>
              <a:pathLst>
                <a:path w="3656" h="2569">
                  <a:moveTo>
                    <a:pt x="0" y="1"/>
                  </a:moveTo>
                  <a:cubicBezTo>
                    <a:pt x="14" y="0"/>
                    <a:pt x="29" y="0"/>
                    <a:pt x="48" y="201"/>
                  </a:cubicBezTo>
                  <a:cubicBezTo>
                    <a:pt x="67" y="402"/>
                    <a:pt x="80" y="920"/>
                    <a:pt x="112" y="1209"/>
                  </a:cubicBezTo>
                  <a:cubicBezTo>
                    <a:pt x="144" y="1498"/>
                    <a:pt x="164" y="1740"/>
                    <a:pt x="240" y="1937"/>
                  </a:cubicBezTo>
                  <a:cubicBezTo>
                    <a:pt x="316" y="2134"/>
                    <a:pt x="424" y="2289"/>
                    <a:pt x="568" y="2393"/>
                  </a:cubicBezTo>
                  <a:cubicBezTo>
                    <a:pt x="712" y="2497"/>
                    <a:pt x="907" y="2553"/>
                    <a:pt x="1104" y="2561"/>
                  </a:cubicBezTo>
                  <a:cubicBezTo>
                    <a:pt x="1301" y="2569"/>
                    <a:pt x="1519" y="2484"/>
                    <a:pt x="1752" y="2441"/>
                  </a:cubicBezTo>
                  <a:cubicBezTo>
                    <a:pt x="1985" y="2398"/>
                    <a:pt x="2187" y="2336"/>
                    <a:pt x="2504" y="2305"/>
                  </a:cubicBezTo>
                  <a:cubicBezTo>
                    <a:pt x="2821" y="2274"/>
                    <a:pt x="3416" y="2267"/>
                    <a:pt x="3656" y="2257"/>
                  </a:cubicBezTo>
                </a:path>
              </a:pathLst>
            </a:custGeom>
            <a:noFill/>
            <a:ln w="28575" cap="rnd" cmpd="sng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1190625" y="529431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auto">
          <a:xfrm>
            <a:off x="1104900" y="5295900"/>
            <a:ext cx="7340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3937000" y="4940300"/>
            <a:ext cx="3073400" cy="369332"/>
          </a:xfrm>
          <a:prstGeom prst="rect">
            <a:avLst/>
          </a:prstGeom>
          <a:noFill/>
          <a:ln w="12700" cap="rnd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i="0" dirty="0">
                <a:latin typeface="Arial Rounded MT Bold" pitchFamily="34" charset="0"/>
              </a:rPr>
              <a:t>Resting potential </a:t>
            </a:r>
            <a:r>
              <a:rPr lang="en-US" i="0" dirty="0" smtClean="0">
                <a:latin typeface="Arial Rounded MT Bold" pitchFamily="34" charset="0"/>
              </a:rPr>
              <a:t>(-90 </a:t>
            </a:r>
            <a:r>
              <a:rPr lang="en-US" i="0" dirty="0">
                <a:latin typeface="Arial Rounded MT Bold" pitchFamily="34" charset="0"/>
              </a:rPr>
              <a:t>mV)</a:t>
            </a:r>
          </a:p>
        </p:txBody>
      </p:sp>
      <p:sp>
        <p:nvSpPr>
          <p:cNvPr id="38930" name="Line 18"/>
          <p:cNvSpPr>
            <a:spLocks noChangeShapeType="1"/>
          </p:cNvSpPr>
          <p:nvPr/>
        </p:nvSpPr>
        <p:spPr bwMode="auto">
          <a:xfrm>
            <a:off x="1104900" y="5803900"/>
            <a:ext cx="7340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2" name="Line 20"/>
          <p:cNvSpPr>
            <a:spLocks noChangeShapeType="1"/>
          </p:cNvSpPr>
          <p:nvPr/>
        </p:nvSpPr>
        <p:spPr bwMode="auto">
          <a:xfrm>
            <a:off x="1104900" y="1549400"/>
            <a:ext cx="7340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4" name="AutoShape 22"/>
          <p:cNvSpPr>
            <a:spLocks/>
          </p:cNvSpPr>
          <p:nvPr/>
        </p:nvSpPr>
        <p:spPr bwMode="auto">
          <a:xfrm>
            <a:off x="228600" y="4221163"/>
            <a:ext cx="1346200" cy="369332"/>
          </a:xfrm>
          <a:prstGeom prst="borderCallout2">
            <a:avLst>
              <a:gd name="adj1" fmla="val 32727"/>
              <a:gd name="adj2" fmla="val 105662"/>
              <a:gd name="adj3" fmla="val 32727"/>
              <a:gd name="adj4" fmla="val 125824"/>
              <a:gd name="adj5" fmla="val 87727"/>
              <a:gd name="adj6" fmla="val 146815"/>
            </a:avLst>
          </a:prstGeom>
          <a:solidFill>
            <a:schemeClr val="bg1"/>
          </a:solidFill>
          <a:ln w="12700" cap="rnd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i="0" dirty="0">
                <a:latin typeface="Arial Rounded MT Bold" pitchFamily="34" charset="0"/>
              </a:rPr>
              <a:t>threshold</a:t>
            </a:r>
          </a:p>
        </p:txBody>
      </p:sp>
      <p:sp>
        <p:nvSpPr>
          <p:cNvPr id="38935" name="Rectangle 23"/>
          <p:cNvSpPr>
            <a:spLocks noChangeArrowheads="1"/>
          </p:cNvSpPr>
          <p:nvPr/>
        </p:nvSpPr>
        <p:spPr bwMode="auto">
          <a:xfrm>
            <a:off x="3048000" y="5638800"/>
            <a:ext cx="40386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0" dirty="0" err="1">
                <a:latin typeface="Arial Rounded MT Bold" pitchFamily="34" charset="0"/>
              </a:rPr>
              <a:t>Hyperpolarization</a:t>
            </a:r>
            <a:r>
              <a:rPr lang="en-US" i="0" dirty="0">
                <a:latin typeface="Arial Rounded MT Bold" pitchFamily="34" charset="0"/>
              </a:rPr>
              <a:t> due to more </a:t>
            </a:r>
            <a:r>
              <a:rPr lang="en-US" i="0" dirty="0" err="1">
                <a:latin typeface="Arial Rounded MT Bold" pitchFamily="34" charset="0"/>
              </a:rPr>
              <a:t>outflux</a:t>
            </a:r>
            <a:r>
              <a:rPr lang="en-US" i="0" dirty="0">
                <a:latin typeface="Arial Rounded MT Bold" pitchFamily="34" charset="0"/>
              </a:rPr>
              <a:t> of  potassium ions</a:t>
            </a:r>
            <a:endParaRPr lang="en-US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3" grpId="0" autoUpdateAnimBg="0"/>
      <p:bldP spid="38934" grpId="0" animBg="1" autoUpdateAnimBg="0"/>
      <p:bldP spid="3893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ump1"/>
          <p:cNvPicPr>
            <a:picLocks noChangeAspect="1" noChangeArrowheads="1"/>
          </p:cNvPicPr>
          <p:nvPr/>
        </p:nvPicPr>
        <p:blipFill>
          <a:blip r:embed="rId2"/>
          <a:srcRect l="12659" t="6993" r="5063" b="4419"/>
          <a:stretch>
            <a:fillRect/>
          </a:stretch>
        </p:blipFill>
        <p:spPr>
          <a:xfrm>
            <a:off x="685800" y="609600"/>
            <a:ext cx="7777162" cy="5715000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67000" y="304800"/>
            <a:ext cx="367581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 </a:t>
            </a:r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fatigue 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1447800"/>
            <a:ext cx="1481496" cy="523220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Causes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2098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400" dirty="0" smtClean="0">
                <a:latin typeface="Arial Rounded MT Bold" pitchFamily="34" charset="0"/>
              </a:rPr>
              <a:t>4-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Interruption of blood flow</a:t>
            </a:r>
            <a:r>
              <a:rPr lang="en-US" sz="2400" dirty="0" smtClean="0">
                <a:latin typeface="Arial Rounded MT Bold" pitchFamily="34" charset="0"/>
              </a:rPr>
              <a:t> through a contracting muscle leads to almost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complete muscle fatigue within    1-2 min</a:t>
            </a:r>
            <a:r>
              <a:rPr lang="en-US" sz="2400" dirty="0" smtClean="0">
                <a:latin typeface="Arial Rounded MT Bold" pitchFamily="34" charset="0"/>
              </a:rPr>
              <a:t> because of loss of nutrient supply, especially O</a:t>
            </a:r>
            <a:r>
              <a:rPr lang="en-US" sz="2400" baseline="-25000" dirty="0" smtClean="0">
                <a:latin typeface="Arial Rounded MT Bold" pitchFamily="34" charset="0"/>
              </a:rPr>
              <a:t>2</a:t>
            </a:r>
            <a:r>
              <a:rPr lang="en-US" sz="2400" dirty="0" smtClean="0">
                <a:latin typeface="Arial Rounded MT Bold" pitchFamily="34" charset="0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381000"/>
            <a:ext cx="7467600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contracture ( cramps)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160020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2400" dirty="0" smtClean="0">
                <a:latin typeface="Arial Rounded MT Bold" pitchFamily="34" charset="0"/>
              </a:rPr>
              <a:t>This is a state of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sustained muscle contraction </a:t>
            </a:r>
            <a:r>
              <a:rPr lang="en-US" sz="2400" dirty="0" smtClean="0">
                <a:latin typeface="Arial Rounded MT Bold" pitchFamily="34" charset="0"/>
              </a:rPr>
              <a:t>that is not initiated by an action potential.</a:t>
            </a:r>
          </a:p>
          <a:p>
            <a:endParaRPr lang="en-US" sz="2400" dirty="0" smtClean="0">
              <a:latin typeface="Arial Rounded MT Bold" pitchFamily="34" charset="0"/>
            </a:endParaRPr>
          </a:p>
          <a:p>
            <a:r>
              <a:rPr lang="en-US" sz="2400" dirty="0" smtClean="0">
                <a:latin typeface="Arial Rounded MT Bold" pitchFamily="34" charset="0"/>
              </a:rPr>
              <a:t>It occurs when the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muscles are over-worked </a:t>
            </a:r>
            <a:r>
              <a:rPr lang="en-US" sz="2400" dirty="0" smtClean="0">
                <a:latin typeface="Arial Rounded MT Bold" pitchFamily="34" charset="0"/>
              </a:rPr>
              <a:t>or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fatigued.</a:t>
            </a:r>
            <a:endParaRPr lang="en-US" sz="2400" b="1" u="sng" dirty="0">
              <a:solidFill>
                <a:srgbClr val="C00000"/>
              </a:solidFill>
              <a:latin typeface="Arial Rounded MT Bold" pitchFamily="34" charset="0"/>
            </a:endParaRPr>
          </a:p>
        </p:txBody>
      </p:sp>
      <p:pic>
        <p:nvPicPr>
          <p:cNvPr id="538626" name="Picture 2" descr="C:\Users\user\Pictures\Abeer\untitled  cvcv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352800"/>
            <a:ext cx="7239000" cy="3124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0674" name="Picture 2" descr="C:\Users\user\Pictures\Abeer\untitledd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143000"/>
            <a:ext cx="7772400" cy="53721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38200" y="381000"/>
            <a:ext cx="7467600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contracture ( cramps)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381000"/>
            <a:ext cx="7467600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contracture (cramps)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600" y="1219200"/>
            <a:ext cx="1481496" cy="523220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Causes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209800"/>
            <a:ext cx="8153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It is due to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depletion of ATP</a:t>
            </a:r>
            <a:r>
              <a:rPr lang="en-US" sz="2400" dirty="0" smtClean="0">
                <a:latin typeface="Arial Rounded MT Bold" pitchFamily="34" charset="0"/>
              </a:rPr>
              <a:t>. </a:t>
            </a:r>
          </a:p>
          <a:p>
            <a:pPr algn="just"/>
            <a:endParaRPr lang="en-US" sz="2400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The energy required for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active Ca</a:t>
            </a:r>
            <a:r>
              <a:rPr lang="en-US" sz="2400" b="1" u="sng" baseline="30000" dirty="0" smtClean="0">
                <a:solidFill>
                  <a:srgbClr val="C00000"/>
                </a:solidFill>
                <a:latin typeface="Arial Rounded MT Bold" pitchFamily="34" charset="0"/>
              </a:rPr>
              <a:t>++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 reuptake by the </a:t>
            </a:r>
            <a:r>
              <a:rPr lang="en-US" sz="2400" b="1" u="sng" dirty="0" err="1" smtClean="0">
                <a:solidFill>
                  <a:srgbClr val="C00000"/>
                </a:solidFill>
                <a:latin typeface="Arial Rounded MT Bold" pitchFamily="34" charset="0"/>
              </a:rPr>
              <a:t>sarcoplasmic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 reticulum</a:t>
            </a:r>
            <a:r>
              <a:rPr lang="en-US" sz="2400" dirty="0" smtClean="0">
                <a:latin typeface="Arial Rounded MT Bold" pitchFamily="34" charset="0"/>
              </a:rPr>
              <a:t> after contraction is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decreased. </a:t>
            </a:r>
          </a:p>
          <a:p>
            <a:pPr algn="just"/>
            <a:endParaRPr lang="en-US" sz="2400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Consequently,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muscle relaxation fails</a:t>
            </a:r>
            <a:r>
              <a:rPr lang="en-US" sz="2400" dirty="0" smtClean="0">
                <a:latin typeface="Arial Rounded MT Bold" pitchFamily="34" charset="0"/>
              </a:rPr>
              <a:t> and the combination between </a:t>
            </a:r>
            <a:r>
              <a:rPr lang="en-US" sz="2400" dirty="0" err="1" smtClean="0">
                <a:latin typeface="Arial Rounded MT Bold" pitchFamily="34" charset="0"/>
              </a:rPr>
              <a:t>actin</a:t>
            </a:r>
            <a:r>
              <a:rPr lang="en-US" sz="2400" dirty="0" smtClean="0">
                <a:latin typeface="Arial Rounded MT Bold" pitchFamily="34" charset="0"/>
              </a:rPr>
              <a:t> and myosin persists leading to contracture.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228600"/>
            <a:ext cx="7467600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contracture (cramps)</a:t>
            </a:r>
          </a:p>
        </p:txBody>
      </p:sp>
      <p:pic>
        <p:nvPicPr>
          <p:cNvPr id="4" name="Picture 4" descr="8"/>
          <p:cNvPicPr>
            <a:picLocks noChangeAspect="1" noChangeArrowheads="1"/>
          </p:cNvPicPr>
          <p:nvPr/>
        </p:nvPicPr>
        <p:blipFill>
          <a:blip r:embed="rId2"/>
          <a:srcRect l="3925" t="1447" r="3191" b="2274"/>
          <a:stretch>
            <a:fillRect/>
          </a:stretch>
        </p:blipFill>
        <p:spPr bwMode="auto">
          <a:xfrm>
            <a:off x="1295400" y="1066800"/>
            <a:ext cx="5357812" cy="5562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96000" y="3276600"/>
            <a:ext cx="2682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 Rounded MT Bold" pitchFamily="34" charset="0"/>
              </a:rPr>
              <a:t>Depletion of ATP</a:t>
            </a:r>
            <a:endParaRPr lang="en-US" sz="2400" b="1" dirty="0">
              <a:latin typeface="Arial Rounded MT Bold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419600" y="3352800"/>
            <a:ext cx="533400" cy="381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endCxn id="6" idx="7"/>
          </p:cNvCxnSpPr>
          <p:nvPr/>
        </p:nvCxnSpPr>
        <p:spPr>
          <a:xfrm flipV="1">
            <a:off x="4495800" y="3408596"/>
            <a:ext cx="379085" cy="2490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5" idx="1"/>
          </p:cNvCxnSpPr>
          <p:nvPr/>
        </p:nvCxnSpPr>
        <p:spPr>
          <a:xfrm rot="10800000" flipV="1">
            <a:off x="5638800" y="3507432"/>
            <a:ext cx="457200" cy="7396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228600"/>
            <a:ext cx="6523132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Arial Rounded MT Bold" pitchFamily="34" charset="0"/>
              </a:rPr>
              <a:t>Types of muscle contraction</a:t>
            </a:r>
            <a:endParaRPr lang="en-US" sz="36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066800"/>
            <a:ext cx="4662880" cy="584775"/>
          </a:xfrm>
          <a:prstGeom prst="rect">
            <a:avLst/>
          </a:prstGeom>
          <a:solidFill>
            <a:srgbClr val="00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Arial Rounded MT Bold" pitchFamily="34" charset="0"/>
              </a:rPr>
              <a:t>1- Isotonic contraction</a:t>
            </a:r>
            <a:endParaRPr lang="en-US" sz="3200" b="1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953000"/>
            <a:ext cx="8761116" cy="110081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1000"/>
              </a:spcAft>
              <a:tabLst>
                <a:tab pos="129540" algn="l"/>
              </a:tabLst>
            </a:pPr>
            <a:r>
              <a:rPr lang="en-US" sz="2400" b="1" dirty="0" smtClean="0">
                <a:latin typeface="Arial Rounded MT Bold" pitchFamily="34" charset="0"/>
                <a:ea typeface="Calibri"/>
                <a:cs typeface="Arial"/>
              </a:rPr>
              <a:t>The work done by the muscle is equal to:</a:t>
            </a:r>
          </a:p>
          <a:p>
            <a:pPr algn="justLow">
              <a:lnSpc>
                <a:spcPct val="130000"/>
              </a:lnSpc>
              <a:spcAft>
                <a:spcPts val="1000"/>
              </a:spcAft>
              <a:tabLst>
                <a:tab pos="1076325" algn="l"/>
              </a:tabLst>
            </a:pPr>
            <a:r>
              <a:rPr lang="en-US" sz="2000" b="1" dirty="0" smtClean="0">
                <a:latin typeface="Arial Rounded MT Bold" pitchFamily="34" charset="0"/>
                <a:ea typeface="Calibri"/>
                <a:cs typeface="Arial"/>
              </a:rPr>
              <a:t>weight (in kg) x height or distance moved by the weight (m) = kg/m.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6172200"/>
            <a:ext cx="6755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dirty="0" smtClean="0">
                <a:latin typeface="Arial Rounded MT Bold" pitchFamily="34" charset="0"/>
              </a:rPr>
              <a:t>N.B.: If either the weight or height is zero no work is done. </a:t>
            </a:r>
            <a:r>
              <a:rPr lang="en-US" b="1" dirty="0" smtClean="0">
                <a:latin typeface="Arial Rounded MT Bold" pitchFamily="34" charset="0"/>
                <a:ea typeface="Calibri"/>
                <a:cs typeface="Arial"/>
              </a:rPr>
              <a:t> </a:t>
            </a: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2"/>
          <a:srcRect l="2000" t="27293" r="1546" b="24823"/>
          <a:stretch>
            <a:fillRect/>
          </a:stretch>
        </p:blipFill>
        <p:spPr bwMode="auto">
          <a:xfrm>
            <a:off x="381000" y="1828800"/>
            <a:ext cx="8305800" cy="304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00200" y="228600"/>
            <a:ext cx="5410200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Electromyography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219200"/>
            <a:ext cx="8610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It is the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recording of electrical activity in skeletal muscle</a:t>
            </a:r>
            <a:r>
              <a:rPr lang="en-US" sz="2400" dirty="0" smtClean="0">
                <a:latin typeface="Arial Rounded MT Bold" pitchFamily="34" charset="0"/>
              </a:rPr>
              <a:t> after stimulation of its motor units (</a:t>
            </a:r>
            <a:r>
              <a:rPr lang="en-US" sz="2400" dirty="0" err="1" smtClean="0">
                <a:latin typeface="Arial Rounded MT Bold" pitchFamily="34" charset="0"/>
              </a:rPr>
              <a:t>Electromyogram</a:t>
            </a:r>
            <a:r>
              <a:rPr lang="en-US" sz="2400" dirty="0" smtClean="0">
                <a:latin typeface="Arial Rounded MT Bold" pitchFamily="34" charset="0"/>
              </a:rPr>
              <a:t>). </a:t>
            </a:r>
          </a:p>
        </p:txBody>
      </p:sp>
      <p:pic>
        <p:nvPicPr>
          <p:cNvPr id="539650" name="Picture 2" descr="C:\Users\user\Pictures\Abeer\em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09800"/>
            <a:ext cx="4648200" cy="3276600"/>
          </a:xfrm>
          <a:prstGeom prst="rect">
            <a:avLst/>
          </a:prstGeom>
          <a:noFill/>
        </p:spPr>
      </p:pic>
      <p:pic>
        <p:nvPicPr>
          <p:cNvPr id="539651" name="Picture 3" descr="C:\Users\user\Pictures\Abeer\em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2209800"/>
            <a:ext cx="3810000" cy="4267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622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1295400"/>
            <a:ext cx="8361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Skeletal muscle is nerve dependent or nerve operated. </a:t>
            </a:r>
            <a:endParaRPr lang="en-US" sz="2400" dirty="0">
              <a:latin typeface="Arial Rounded MT Bold" pitchFamily="34" charset="0"/>
            </a:endParaRPr>
          </a:p>
        </p:txBody>
      </p:sp>
      <p:pic>
        <p:nvPicPr>
          <p:cNvPr id="6" name="Picture 2" descr="figure_11_13_l"/>
          <p:cNvPicPr>
            <a:picLocks noChangeAspect="1" noChangeArrowheads="1"/>
          </p:cNvPicPr>
          <p:nvPr/>
        </p:nvPicPr>
        <p:blipFill>
          <a:blip r:embed="rId2"/>
          <a:srcRect b="5390"/>
          <a:stretch>
            <a:fillRect/>
          </a:stretch>
        </p:blipFill>
        <p:spPr bwMode="auto">
          <a:xfrm>
            <a:off x="838200" y="2057400"/>
            <a:ext cx="74866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3400" y="5715000"/>
            <a:ext cx="769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u="sng" dirty="0" smtClean="0">
                <a:solidFill>
                  <a:srgbClr val="C00000"/>
                </a:solidFill>
                <a:latin typeface="Arial Rounded MT Bold" pitchFamily="34" charset="0"/>
              </a:rPr>
              <a:t>Injury </a:t>
            </a:r>
            <a:r>
              <a:rPr lang="en-US" sz="2200" dirty="0" smtClean="0">
                <a:latin typeface="Arial Rounded MT Bold" pitchFamily="34" charset="0"/>
              </a:rPr>
              <a:t>or destruction of a motor nerve supplying a skeletal muscle leads to </a:t>
            </a:r>
            <a:r>
              <a:rPr lang="en-US" sz="2200" b="1" u="sng" dirty="0" smtClean="0">
                <a:solidFill>
                  <a:srgbClr val="C00000"/>
                </a:solidFill>
                <a:latin typeface="Arial Rounded MT Bold" pitchFamily="34" charset="0"/>
              </a:rPr>
              <a:t>muscle </a:t>
            </a:r>
            <a:r>
              <a:rPr lang="en-US" sz="2200" b="1" u="sng" dirty="0" err="1" smtClean="0">
                <a:solidFill>
                  <a:srgbClr val="C00000"/>
                </a:solidFill>
                <a:latin typeface="Arial Rounded MT Bold" pitchFamily="34" charset="0"/>
              </a:rPr>
              <a:t>denervation</a:t>
            </a:r>
            <a:endParaRPr lang="en-US" sz="2200" b="1" u="sng" dirty="0">
              <a:solidFill>
                <a:srgbClr val="C0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1" y="17526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Arial Rounded MT Bold" pitchFamily="34" charset="0"/>
              </a:rPr>
              <a:t>a) Failure of transmission at the motor end plate (Myasthenia gravis).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" y="1219200"/>
            <a:ext cx="1481496" cy="523220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Causes</a:t>
            </a:r>
            <a:endParaRPr lang="en-US" sz="2800" dirty="0">
              <a:latin typeface="Arial Rounded MT Bold" pitchFamily="34" charset="0"/>
            </a:endParaRPr>
          </a:p>
        </p:txBody>
      </p:sp>
      <p:pic>
        <p:nvPicPr>
          <p:cNvPr id="541698" name="Picture 2" descr="C:\Users\user\Pictures\Abeer\AOQ9S6SCAV816GLCAJUQSYJCAN67THCCA987EFBCA92M2UECA76X4VYCA44AER2CAZ02WOJCAORVORTCAODSYA3CAB8NOWMCAPKULWWCAIH5DS7CA7QUH3XCA37CMIGCAQVI7TOCATZG8J1CAPLSBOCCAF20L4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667000"/>
            <a:ext cx="4419600" cy="3810000"/>
          </a:xfrm>
          <a:prstGeom prst="rect">
            <a:avLst/>
          </a:prstGeom>
          <a:noFill/>
        </p:spPr>
      </p:pic>
      <p:pic>
        <p:nvPicPr>
          <p:cNvPr id="541699" name="Picture 3" descr="C:\Users\user\Pictures\Abeer\eyes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2819400"/>
            <a:ext cx="3352800" cy="3581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myasthenia_02_0923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737281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upgaz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371600"/>
            <a:ext cx="5410200" cy="281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304800" y="838200"/>
            <a:ext cx="7086600" cy="366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latin typeface="Arial" charset="0"/>
              </a:rPr>
              <a:t>         </a:t>
            </a:r>
            <a:endParaRPr lang="en-US" sz="3600" dirty="0">
              <a:solidFill>
                <a:schemeClr val="tx2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endParaRPr lang="en-US" sz="3600" dirty="0">
              <a:solidFill>
                <a:schemeClr val="tx2"/>
              </a:solidFill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3200" i="1" dirty="0">
                <a:latin typeface="Arial" charset="0"/>
              </a:rPr>
              <a:t>Weakness of </a:t>
            </a:r>
          </a:p>
          <a:p>
            <a:pPr>
              <a:spcBef>
                <a:spcPct val="50000"/>
              </a:spcBef>
            </a:pPr>
            <a:r>
              <a:rPr lang="en-US" sz="3200" i="1" dirty="0" err="1">
                <a:latin typeface="Arial" charset="0"/>
              </a:rPr>
              <a:t>levator</a:t>
            </a:r>
            <a:r>
              <a:rPr lang="en-US" sz="3200" i="1" dirty="0">
                <a:latin typeface="Arial" charset="0"/>
              </a:rPr>
              <a:t> </a:t>
            </a:r>
            <a:r>
              <a:rPr lang="en-US" sz="3200" i="1" dirty="0" err="1">
                <a:latin typeface="Arial" charset="0"/>
              </a:rPr>
              <a:t>palpebrae</a:t>
            </a:r>
            <a:r>
              <a:rPr lang="en-US" sz="3200" i="1" dirty="0"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3200" i="1" dirty="0">
                <a:latin typeface="Arial" charset="0"/>
              </a:rPr>
              <a:t>muscle</a:t>
            </a:r>
          </a:p>
        </p:txBody>
      </p:sp>
      <p:pic>
        <p:nvPicPr>
          <p:cNvPr id="97284" name="Picture 4" descr="untitl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343400"/>
            <a:ext cx="5334000" cy="2514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630223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1" y="17526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b) Cutting of a motor nerve by a cut wound. </a:t>
            </a:r>
          </a:p>
          <a:p>
            <a:endParaRPr lang="en-US" sz="2400" dirty="0" smtClean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219200"/>
            <a:ext cx="1481496" cy="523220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Causes</a:t>
            </a:r>
            <a:endParaRPr lang="en-US" sz="2800" dirty="0">
              <a:latin typeface="Arial Rounded MT Bold" pitchFamily="34" charset="0"/>
            </a:endParaRPr>
          </a:p>
        </p:txBody>
      </p:sp>
      <p:pic>
        <p:nvPicPr>
          <p:cNvPr id="6" name="Picture 2" descr="figure_11_13_l"/>
          <p:cNvPicPr>
            <a:picLocks noChangeAspect="1" noChangeArrowheads="1"/>
          </p:cNvPicPr>
          <p:nvPr/>
        </p:nvPicPr>
        <p:blipFill>
          <a:blip r:embed="rId2"/>
          <a:srcRect b="5390"/>
          <a:stretch>
            <a:fillRect/>
          </a:stretch>
        </p:blipFill>
        <p:spPr bwMode="auto">
          <a:xfrm>
            <a:off x="1219200" y="2590800"/>
            <a:ext cx="6477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5486400" y="4343400"/>
            <a:ext cx="838200" cy="304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410200" y="4495800"/>
            <a:ext cx="838200" cy="3048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1" y="17526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Arial Rounded MT Bold" pitchFamily="34" charset="0"/>
              </a:rPr>
              <a:t>c) Lesion of motor nerves in anterior horn cells (poliomyelitis).</a:t>
            </a:r>
          </a:p>
          <a:p>
            <a:endParaRPr lang="en-US" sz="2400" dirty="0" smtClean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219200"/>
            <a:ext cx="1481496" cy="523220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Causes</a:t>
            </a:r>
            <a:endParaRPr lang="en-US" sz="2800" dirty="0">
              <a:latin typeface="Arial Rounded MT Bold" pitchFamily="34" charset="0"/>
            </a:endParaRPr>
          </a:p>
        </p:txBody>
      </p:sp>
      <p:pic>
        <p:nvPicPr>
          <p:cNvPr id="542722" name="Picture 2" descr="C:\Users\user\Pictures\Abeer\pandcmfig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124200"/>
            <a:ext cx="4191000" cy="2895601"/>
          </a:xfrm>
          <a:prstGeom prst="rect">
            <a:avLst/>
          </a:prstGeom>
          <a:noFill/>
        </p:spPr>
      </p:pic>
      <p:pic>
        <p:nvPicPr>
          <p:cNvPr id="542723" name="Picture 3" descr="C:\Users\user\Pictures\Abeer\pandcmfig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48000"/>
            <a:ext cx="4229100" cy="2971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1" y="17526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Arial Rounded MT Bold" pitchFamily="34" charset="0"/>
              </a:rPr>
              <a:t>c) Lesion of motor nerves in anterior horn cells (poliomyelitis).</a:t>
            </a:r>
          </a:p>
          <a:p>
            <a:endParaRPr lang="en-US" sz="2400" dirty="0" smtClean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1219200"/>
            <a:ext cx="1481496" cy="523220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Causes</a:t>
            </a:r>
            <a:endParaRPr lang="en-US" sz="2800" dirty="0">
              <a:latin typeface="Arial Rounded MT Bold" pitchFamily="34" charset="0"/>
            </a:endParaRPr>
          </a:p>
        </p:txBody>
      </p:sp>
      <p:pic>
        <p:nvPicPr>
          <p:cNvPr id="543746" name="Picture 2" descr="C:\Users\user\Pictures\Abeer\pandcmfig7.gif"/>
          <p:cNvPicPr>
            <a:picLocks noChangeAspect="1" noChangeArrowheads="1"/>
          </p:cNvPicPr>
          <p:nvPr/>
        </p:nvPicPr>
        <p:blipFill>
          <a:blip r:embed="rId2"/>
          <a:srcRect b="67925"/>
          <a:stretch>
            <a:fillRect/>
          </a:stretch>
        </p:blipFill>
        <p:spPr bwMode="auto">
          <a:xfrm>
            <a:off x="0" y="2743200"/>
            <a:ext cx="6477000" cy="3581400"/>
          </a:xfrm>
          <a:prstGeom prst="rect">
            <a:avLst/>
          </a:prstGeom>
          <a:noFill/>
        </p:spPr>
      </p:pic>
      <p:sp>
        <p:nvSpPr>
          <p:cNvPr id="543748" name="AutoShape 4" descr="data:image/jpeg;base64,/9j/4AAQSkZJRgABAQAAAQABAAD/2wBDAAkGBwgHBgkIBwgKCgkLDRYPDQwMDRsUFRAWIB0iIiAdHx8kKDQsJCYxJx8fLT0tMTU3Ojo6Iys/RD84QzQ5Ojf/2wBDAQoKCg0MDRoPDxo3JR8lNzc3Nzc3Nzc3Nzc3Nzc3Nzc3Nzc3Nzc3Nzc3Nzc3Nzc3Nzc3Nzc3Nzc3Nzc3Nzc3Nzf/wAARCACgAHoDASIAAhEBAxEB/8QAHAAAAQUBAQEAAAAAAAAAAAAABAADBQYHAgEI/8QAPxAAAgEDAwEFBgIHBwQDAAAAAQIDAAQRBRIhMQYTIkFRMmFxgZGhFCMHFSRCscHRM0NSYuHw8XKCkpMWZKL/xAAZAQADAQEBAAAAAAAAAAAAAAAAAgMBBAX/xAAhEQACAgICAwADAAAAAAAAAAAAAQIRAyESMQQTQTJRYf/aAAwDAQACEQMRAD8A3GlSpUAKlSpUAKlSpUAKlSpUAKlSpUAKlSpUAKlSpUAKlSpUAKlSpUAKlSpUAKlSpUAAapq9jpUQe+mCbvZUAlm+AHNV6T9IGmK4C210yZwWAXj5Zqgdt57y+129UF22Ssm3rgA8D4UBpumTlQ85256A9fpUZZUi0cMn8Ny0vUrXVLRbmyk3xkkdMFSPIjyoysp7C6rDpevyW09yscEsZ3M5AQEcjJPTzrRV1zSGAI1SyIP/ANhP61SEuSslNcXTJGlUc2uaSvXU7P8A9y/1oG57QWguozFrGkLbDHeCS5XcR54548q1sW0T9KgLPWtLvTts9SsrggZxDOj/AMDRwYE4yM1pp7SpUqAK92a7Wafr9nHPE34eZmZTbTOveDB64B6dDmp1ZYz0dT59a+eNPjuJ4ElyiEqDnaT4vh0owQ3NuveJLCwI6NHtBBHuPFcyzNdlXjvaN+yKQrCrntfruh6UZ4rwusLAd2zMcgnHVs+vSrF+jr9J1/2i1SPTL/ToQGz+1Ry4xxkAqRyePI/KqxyWrEcaNUryuBMjKrLIhD+yQevw9a63jzYZp7Qpkvb+yfSNZubspLLFdyd7GsA5XwgNnOB7WT86iWmvFS3ki09pll59vbt9x99Xvt9BfyT20sSRNaJGQOSZO8JHAXHIx/D31R4L6575YHEwWI+DdtXb8uvPv9K4M6qb0ep4z5Y1sft9LeLXYL6EOjgEyKH4Q46g/AH15qbuTILK1uWuJSZlUsJGJ6im7Bbq5hm/CQSTuUKt3RUELjnGSM/eoS50i7jEve2mpAIRs2blJGPNQCM5z/pV/Gtxs4PNr2UkW7Suz6X9nHO98UZ88KvTnH8qLuuyVrBEJH1C4A8ydoH8KoVteXmmtlLO73KSVZnkB59dpA+1daz2p1e4WOKazd8cFSC3ecY9rJ29euPlV6bOTSWywTaTpjyO9vfmeaDxhAyMRjz4GRUzbTmbQLPUZRKwE0cPewsVkCmYxnxZ9kZViDxgHiqNp19a2ztLIslsCpDtMzFQvUltqHA+JApmPs92t7Sokmk35traGJoZFm76CNmLyPuVCCHB3Lyfd6VlDRZfRFf2+mRyy6hd/iTPIjsZjgBSRwpOPIfWuBqWrgAfjv8A8Cib6W4bTdO/GxGC6MQkmhLbmRyBkEjrzu5oP8z/AC/euScnGTR0raMwtNWtbbT40uiUYjpnJ69APpUja6jaXcRMbSMoyMFOfhg1HQ6H+Ih/aVyxPtogjXHoQ2T9KkNN0eOWCRGeN2SZw25ehB29RyRgA80raLUqWyK7azRr2ceNd26aaMeMYPBzXHYKKOO3vGkdVzIiDLYySOB9SKnJeyUE1138jRn8vYIm8UfxCnoaMh0CKysZo7W2sxLNtVW2bgsmQFfHqDg591UUlxok1uxu516C2lWCVS6wMhBgkzIGBAAC5znPGPOpg9sta0uZIIOyUkjyZMT3t7+Y4+SkDy8/OqTd6HeaaiXNxq+nLOCZFgnIgLlTk7Szc8+nkc1ZtCvpNY7UaEkVigSLAmlW9WXcAuegPA8A6ZzzmrY4pbIzu9M1nTjfz6ZG2opHb3jrl0gYssZPkCRz9KrOudjZtV1CS5/Fd0smN4RiN3lyMe6rmhyoPrXVNPHGfY+PI4dENo3Z610pF7oszAdTUldLMYmNuR3oB2BjhSfIE4PHyp+vDTRgoqkZOTm7kZdffpC1K3vTYXPZ63muw5RoEncsPPPiiXjHOelNv20d9Q/Vd12LcXjoXRFZGyOmTyOMke+rZ2v7NHUpINW0yK3/AFvZZMfeqNtwmD+U59OeD5H3E1l76nradqRdTdkb6LuonSSC3hZmLbgd4ceHIwAAOOlDbJcUO69qUGqalNpK2k+mWrwBZ7QRbHcnOS5XIIyOD0q66RrFrbo2m6xcQpakAd21wA8Z6ge1kDg/asm1W27RdoNelvbTQdWtlWIRFZAyeAZJ3M20HknIyRTHZWS4ue0C6dcJ3SQK0irt8Q9jOcdcjaR6fOpyvsaOtGxalqGn3mpL+rXaVXQ94zBiMj/Dnyxn3Uzk+h+tVCdNSedrKy/EgdyCLu3wTG5bw788lcA5A556iomT/wCco7KgnkVSQHwBuHrjPFc8tuy8eidHZyxGdsEmQf8AOf50fBpFvAmETZu6gAk5+9EQ3LsufFn3CnEkkQlljxuPPGKSxqGUsIs+NJPFxk5A/wCaMS0iXGS+APU/xpsXjgqGVQT78fXmiFuHPspkZ5wfOgKBptM0qeWKa6t0lki3CORzyueCB8vKqpaajJ2L7cRvrd0H0uSKWSAQWqGQZG1Q21QcjcR1PrVya8aEHerLnggsOnmeapfbu2fUO0nZl1jMqPcLAdoz/eo3T4bj8BVsL3Qk1o3WxlE1pDKFdQ8YYK4wwyPP30RXnSuJXKAELkeePKuq0iQJfyTxOHt3LEDBh25B+flUe2uSxSot1EsAJKnc/hJxnr5VNoyuu5GBHqKpf6SoynZW+lgfZLHJG7NjOU3jP1GRUp2tpjxpumO9se2aaHoN1eacIb27iC+AP4EBIGWPnjOcdTWHXnbnUb6czX1pp1zMwwZZEfcfo4H24rRe0kEFr2H1dNow1o/1xx98ViMUvcyLIgjYhs7ZFDKfiPSkwz9ifIpnx+qSplghuv17qMFvcwQosrLHsiDbVA4HBJFS0m/RNRutUkiuCqQrBvA45bABOODhVFVzQmEepW8ijB3EjHwNWrtJb3t5v0u1mxaNskYSNk7wepx8KeXdEVuy3fo7vF1Owur69BRpHTCw4Axg8dOcep5+2Ld3Gnn91/8A2Gs57LW17pNh+Fe5WQby3gBHkOKsQvrrA5X61yz/AC0WitAiReICPcQeAM0Qtsx6ZyOOpomKLDfmyOreZUYFECBTncWAx1Zsg0llKBDBcL4hI3pnJNIRzFQCd+eRnnNSkVvERt3tnGcA12LOI5y74Hlnp8qLCiEa2McYSMIqjpsUYHyo/stav+vbZ5FSSOLc48PIIUgH70fFp1sQTyvv6VI6TZpbyyyQbu92hR0Oc/8AFUxvYklosby4UnzFeRS5JByfNfeKGVt0IEgywGWwehoWNij5R2KZ/eGPpV+TRGiWGJPXA+9Vbt/Zfiez+oWsTKjXFsyAnyPAzViM86IJHRAo6rnmqv211hVW3t7cgNJkyFhwFz/s/KsyzSg2Uwwc8iiiq9sbaS97Otp9swZ59qM2egByc/T71nB7DX2R+avyBP8AOtZ0JrXUfxTrjcrKDlsdQf6VKfq1GUlUBA54fJ+4rkw5JRjo6fKjeSv0Yzb9iNQDqzX0a7SP7gn+dXWzsJIlBlmklkHBkdeW+nTjFXBbDjwwOp6klKX4XHDKd3wp5ZHLsgopFd4UcISR0GDToxj2T96nWhxgd3zj/D/Ol+GX3/Sls0gY0c9JBt9Sc0RGsgHEo9Rkf61V7W7kDEAhT7m6VJx3rlR+e5b4nisHJlBMCT3uD/08/TNEo88e3vJVcZ9kgD+VQsc7SNldwGOM8Z+tEwmUZC79vpu6UGMmEuJSQAsfXyz/AEoiPWEs2EcqszzAhVhOGIHJOfQD09RULBabWDtNcDPUd55fSjLa3SOVpmlZyQoAZhhAPL5nk1q/hjRLWHaTSSCr3fdSDO4zA4Qg4xk45FcjtDYX1y8VkxlC5DTv4I/+0dW59OKyjttH+F1m5ePbtch8j3jNNdnrhZbVo3CuyuQxYZwDyB/Gs90oxtnQvDUqaZusl2sMRMjKiYJDlywH2GaqOvaIO1dyrWWorbQwpt/sdwkOeT1H8f6VTzbLM0dsuQJXC4LHHJx06edaRpWm2um6dDZ2jlooUCqxIJP0rff7PgksLwPT2CaNosWjWhgEzTzOd0khTG7/ALecfWipDInIVifIhR/WjVbA8UeAT7dC3N/b2zeISS+6LBwffSk23J2xvkDhm3dMbuteGQj2zg9ecc0815bgBpFCqSMNIOnuFOkwugYE8noCBn5UWZQKe8bBD7x16/0rzfJ6H6GvWmVXwFGP82AKZM4z/ZJ/4GiwozyJAzcADdz0zRcKJH7Rz6++hVJjYFEIz55PFEROSDuDH1OTW0NYdFHE3DBuemM4o23hiUgo5G0ZwwqOhC5yE2586kYXDJmMk4I9npQAWpfxYePb5rt/lTsUyBTvkUD0Axn7UGIHfJbGPMAjIpCKPpiQEHJ8WMUGFF7fz7talVG3R4Xbz7ulC6J+z2UUsi7VlkYg59oLwfoTT3aX9o1CURjeWbagzknnAHzqe1/RvwvZeDuwA1ioyT1bdjdx8cfSpt3Gj0lNQUUxzQJo7zWIRFg7MsOOM4q7xOy8vI4H/UQPpWc9jmeK6iLBRhwFUeh4q/qGMROBlThhWY1Soh5e5phO6J+AyH3sOf8AfSkYrcDA5z5sDmgWJ3YJ8OOvTH3pAZ5B2+8E9aocgTOFA/LPA9RnNMIxQ7WVx/mMhxx868jkwuGcFuuckn51y7RNj2tz+e7ABB8+aAHZZQpDBlwemOooI3UeT+cPvRnexohG1MeZPxrzCnkBCPI4FYaU1bgvwWnjB6bv9aOikXHDli3APGKireOOJS8cbE+Zdsk/OiInlkjZDtBYg+zyB6ff7CmNJhbqKOE73AHU7gAKdWVJY96My+jJ6fPigYWjRMyr6c4yeKLhuA2D3ZCAc/u8Vhh4srP/AGM25h+6zc/PFFzSOllM8hYKsZIw2Og8qZt8SXB7qHLAe0GAAHvqO7U6j3VjNbRnxtgMQTnr5U3FtaNi1yVla0eBrzXYnLgd1+c+4f4en3Iq9zxPdafLAZY271CASCQfMAfaqR2Kv9mp3AWRWedCrADOFBB4P+/Krnukj2uXBIOcgk49MUnGkWzZFPJroqXZv8y8gTJHjHPuq+K4HJJ24yG9aoWgsUvI2YfDj3Vb2QxRhkcEjAOTk+8Ckh9G8rtBeUbxohHHJOOc/OuGCHxlnGOQB0ocXroNoVWAH7w866W6jlbYVRfM56VSjmPZFHiHO4cDacdfLmmju3ZBUceZPNF95GI8K2Seh61yYkUZZ1BJ9RWGAnhwu7cD6LnrXBn56t/40/3Eh3FJCN3I48vdTRLDjvU+tFAQMeNwIOVHTA/1pyOTapCxquDkkHzqLS8QSBF37T5kEZoyO4jKEDdtx5Dp76boawovJg5ZG2nw+HORXUVw24IPEpIyGPn6fCmkud4KqqnHQk5pxI48biAScjj+XpWmHtzHdzkGC7EKj2lVcgGoxtAa+P7ZcvOvP5fKr/rU1E9uBsztHTPTn6UQixJt3OACOSOKOTXRlIjtL7O2lqM28Kpt4zjGPdUhcSvZRymNTIpAGA2B0PnT8ZjAZVK48h0J4rsbdrhlQg48LcZrLvs05s7Oxjse7kkhMe0Agnk++lCked8TELuxlecj6dKDfTbUz7kkmxkkxhsqf6CjUAimPdr4APDsBOKaTT6F39ZzL4eO6KD/ABeRFNFVOCDjPXmibp45ZQJu8BPJZgeD/vzptbXgFJCQeTwSCc+tKac8DaQ/IGeeMUdG+9NxBZfIlR1NR0qSRvlwhUA4bmnssEU98OR5Ln/isAJ4KkGPnHXJxXIiGPZppGlVNwudysCMgZHxp3bIvAWVgON3TP3oA//Z"/>
          <p:cNvSpPr>
            <a:spLocks noChangeAspect="1" noChangeArrowheads="1"/>
          </p:cNvSpPr>
          <p:nvPr/>
        </p:nvSpPr>
        <p:spPr bwMode="auto">
          <a:xfrm>
            <a:off x="63500" y="-631825"/>
            <a:ext cx="1009650" cy="13239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3750" name="AutoShape 6" descr="http://img.orthobullets.com/Pediatrics/Neuromuscular%20problems/Poliomyelitis/Images/melik_color_rev1%5b1%5d.jpg"/>
          <p:cNvSpPr>
            <a:spLocks noChangeAspect="1" noChangeArrowheads="1"/>
          </p:cNvSpPr>
          <p:nvPr/>
        </p:nvSpPr>
        <p:spPr bwMode="auto">
          <a:xfrm>
            <a:off x="155575" y="-1355725"/>
            <a:ext cx="2162175" cy="28384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43751" name="Picture 7" descr="C:\Users\user\Pictures\Abeer\melik_color_rev1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2667000"/>
            <a:ext cx="2162175" cy="3581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381000" y="1397000"/>
          <a:ext cx="83058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295400"/>
            <a:ext cx="3689664" cy="584775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Arial Rounded MT Bold" pitchFamily="34" charset="0"/>
              </a:rPr>
              <a:t>1- Muscle atrophy</a:t>
            </a:r>
            <a:endParaRPr lang="en-US" sz="3200" dirty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3400" y="2133600"/>
            <a:ext cx="4572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Arial Rounded MT Bold" pitchFamily="34" charset="0"/>
              </a:rPr>
              <a:t>Decrease in size, and within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2- 4 months </a:t>
            </a:r>
            <a:r>
              <a:rPr lang="en-US" sz="2400" dirty="0" smtClean="0">
                <a:latin typeface="Arial Rounded MT Bold" pitchFamily="34" charset="0"/>
              </a:rPr>
              <a:t>the muscle fibers will be gradually replaced by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fibrous tissues. </a:t>
            </a:r>
          </a:p>
          <a:p>
            <a:endParaRPr lang="en-US" dirty="0"/>
          </a:p>
        </p:txBody>
      </p:sp>
      <p:pic>
        <p:nvPicPr>
          <p:cNvPr id="5" name="Picture 5" descr="oldpolioleg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2133600"/>
            <a:ext cx="3733800" cy="4191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0" y="1412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endParaRPr lang="en-US">
              <a:latin typeface="Arial" pitchFamily="34" charset="0"/>
            </a:endParaRPr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0" y="3859213"/>
            <a:ext cx="9144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2600" b="1">
              <a:latin typeface="Times New Roman" pitchFamily="18" charset="0"/>
            </a:endParaRPr>
          </a:p>
          <a:p>
            <a:pPr eaLnBrk="0" hangingPunct="0"/>
            <a:endParaRPr lang="en-US" sz="2400">
              <a:latin typeface="Times New Roman" pitchFamily="18" charset="0"/>
            </a:endParaRPr>
          </a:p>
        </p:txBody>
      </p:sp>
      <p:pic>
        <p:nvPicPr>
          <p:cNvPr id="83974" name="Picture 6" descr="BBDeadlif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524000"/>
            <a:ext cx="3733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5" name="Picture 7" descr="LVLegExtension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600200"/>
            <a:ext cx="4114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116482" y="228600"/>
            <a:ext cx="5168466" cy="707886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r" rtl="1"/>
            <a:r>
              <a:rPr lang="en-US" sz="4000" dirty="0" smtClean="0">
                <a:solidFill>
                  <a:srgbClr val="FFFF00"/>
                </a:solidFill>
                <a:latin typeface="Arial Rounded MT Bold" pitchFamily="34" charset="0"/>
              </a:rPr>
              <a:t>Isotonic </a:t>
            </a:r>
            <a:r>
              <a:rPr lang="en-US" sz="4000" dirty="0">
                <a:solidFill>
                  <a:srgbClr val="FFFF00"/>
                </a:solidFill>
                <a:latin typeface="Arial Rounded MT Bold" pitchFamily="34" charset="0"/>
              </a:rPr>
              <a:t>contraction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295400"/>
            <a:ext cx="5062476" cy="584775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2- Muscle </a:t>
            </a:r>
            <a:r>
              <a:rPr lang="en-US" sz="3200" b="1" dirty="0" err="1" smtClean="0">
                <a:latin typeface="Arial Rounded MT Bold" pitchFamily="34" charset="0"/>
              </a:rPr>
              <a:t>fasciculations</a:t>
            </a:r>
            <a:endParaRPr lang="en-US" sz="3200" b="1" dirty="0" smtClean="0">
              <a:latin typeface="Arial Rounded MT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2057400"/>
            <a:ext cx="8534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These are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jerky contractions </a:t>
            </a:r>
            <a:r>
              <a:rPr lang="en-US" sz="2400" dirty="0" smtClean="0">
                <a:latin typeface="Arial Rounded MT Bold" pitchFamily="34" charset="0"/>
              </a:rPr>
              <a:t>of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groups of muscle fibers </a:t>
            </a:r>
            <a:r>
              <a:rPr lang="en-US" sz="2400" dirty="0" smtClean="0">
                <a:latin typeface="Arial Rounded MT Bold" pitchFamily="34" charset="0"/>
              </a:rPr>
              <a:t>due to pathological discharge from spinal motor neurons (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anterior horn cell</a:t>
            </a:r>
            <a:r>
              <a:rPr lang="en-US" sz="2400" dirty="0" smtClean="0">
                <a:latin typeface="Arial Rounded MT Bold" pitchFamily="34" charset="0"/>
              </a:rPr>
              <a:t>).</a:t>
            </a:r>
          </a:p>
          <a:p>
            <a:pPr algn="just">
              <a:buFont typeface="Arial" pitchFamily="34" charset="0"/>
              <a:buChar char="•"/>
            </a:pPr>
            <a:endParaRPr lang="en-US" sz="2400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They occur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early in poliomyelitis</a:t>
            </a:r>
            <a:r>
              <a:rPr lang="en-US" sz="2400" b="1" dirty="0" smtClean="0">
                <a:latin typeface="Arial Rounded MT Bold" pitchFamily="34" charset="0"/>
              </a:rPr>
              <a:t>.</a:t>
            </a:r>
          </a:p>
          <a:p>
            <a:pPr algn="just">
              <a:buFont typeface="Arial" pitchFamily="34" charset="0"/>
              <a:buChar char="•"/>
            </a:pPr>
            <a:endParaRPr lang="en-US" sz="2400" b="1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b="1" dirty="0" smtClean="0">
                <a:latin typeface="Arial Rounded MT Bold" pitchFamily="34" charset="0"/>
              </a:rPr>
              <a:t> </a:t>
            </a:r>
            <a:r>
              <a:rPr lang="en-US" sz="2400" dirty="0" smtClean="0">
                <a:latin typeface="Arial Rounded MT Bold" pitchFamily="34" charset="0"/>
              </a:rPr>
              <a:t>They</a:t>
            </a:r>
            <a:r>
              <a:rPr lang="en-US" sz="2400" b="1" dirty="0" smtClean="0">
                <a:latin typeface="Arial Rounded MT Bold" pitchFamily="34" charset="0"/>
              </a:rPr>
              <a:t> </a:t>
            </a:r>
            <a:r>
              <a:rPr lang="en-US" sz="2400" dirty="0" smtClean="0">
                <a:latin typeface="Arial Rounded MT Bold" pitchFamily="34" charset="0"/>
              </a:rPr>
              <a:t>are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visible</a:t>
            </a:r>
            <a:r>
              <a:rPr lang="en-US" sz="2400" dirty="0" smtClean="0">
                <a:latin typeface="Arial Rounded MT Bold" pitchFamily="34" charset="0"/>
              </a:rPr>
              <a:t> by the naked eye.</a:t>
            </a:r>
          </a:p>
          <a:p>
            <a:pPr algn="just"/>
            <a:endParaRPr lang="en-US" sz="2400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They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can be felt </a:t>
            </a:r>
            <a:r>
              <a:rPr lang="en-US" sz="2400" dirty="0" smtClean="0">
                <a:latin typeface="Arial Rounded MT Bold" pitchFamily="34" charset="0"/>
              </a:rPr>
              <a:t>by the patient.</a:t>
            </a:r>
          </a:p>
          <a:p>
            <a:pPr algn="just"/>
            <a:endParaRPr lang="en-US" sz="2400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They can be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recorded by electromyography</a:t>
            </a:r>
            <a:r>
              <a:rPr lang="en-US" sz="2400" dirty="0" smtClean="0">
                <a:latin typeface="Arial Rounded MT Bold" pitchFamily="34" charset="0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143000"/>
            <a:ext cx="4537461" cy="584775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3- Muscle fibrillations: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1752600"/>
            <a:ext cx="85344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These are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fine irregular contractions</a:t>
            </a:r>
            <a:r>
              <a:rPr lang="en-US" sz="2400" b="1" dirty="0" smtClean="0">
                <a:solidFill>
                  <a:srgbClr val="C00000"/>
                </a:solidFill>
                <a:latin typeface="Arial Rounded MT Bold" pitchFamily="34" charset="0"/>
              </a:rPr>
              <a:t> </a:t>
            </a:r>
            <a:r>
              <a:rPr lang="en-US" sz="2400" dirty="0" smtClean="0">
                <a:latin typeface="Arial Rounded MT Bold" pitchFamily="34" charset="0"/>
              </a:rPr>
              <a:t>of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individual muscle fibers.</a:t>
            </a:r>
            <a:endParaRPr lang="en-US" sz="2400" b="1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endParaRPr lang="en-US" sz="2400" b="1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b="1" dirty="0" smtClean="0">
                <a:latin typeface="Arial Rounded MT Bold" pitchFamily="34" charset="0"/>
              </a:rPr>
              <a:t> </a:t>
            </a:r>
            <a:r>
              <a:rPr lang="en-US" sz="2400" dirty="0" smtClean="0">
                <a:latin typeface="Arial Rounded MT Bold" pitchFamily="34" charset="0"/>
              </a:rPr>
              <a:t>They</a:t>
            </a:r>
            <a:r>
              <a:rPr lang="en-US" sz="2400" b="1" dirty="0" smtClean="0">
                <a:latin typeface="Arial Rounded MT Bold" pitchFamily="34" charset="0"/>
              </a:rPr>
              <a:t> </a:t>
            </a:r>
            <a:r>
              <a:rPr lang="en-US" sz="2400" dirty="0" smtClean="0">
                <a:latin typeface="Arial Rounded MT Bold" pitchFamily="34" charset="0"/>
              </a:rPr>
              <a:t>are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not visible</a:t>
            </a:r>
            <a:r>
              <a:rPr lang="en-US" sz="2400" dirty="0" smtClean="0">
                <a:latin typeface="Arial Rounded MT Bold" pitchFamily="34" charset="0"/>
              </a:rPr>
              <a:t> by the naked eye.</a:t>
            </a:r>
          </a:p>
          <a:p>
            <a:pPr algn="just"/>
            <a:endParaRPr lang="en-US" sz="2400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They can be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recorded by electromyography.</a:t>
            </a:r>
            <a:r>
              <a:rPr lang="en-US" sz="2400" dirty="0" smtClean="0">
                <a:latin typeface="Arial Rounded MT Bold" pitchFamily="34" charset="0"/>
              </a:rPr>
              <a:t> </a:t>
            </a:r>
          </a:p>
          <a:p>
            <a:pPr algn="just">
              <a:buFont typeface="Arial" pitchFamily="34" charset="0"/>
              <a:buChar char="•"/>
            </a:pPr>
            <a:endParaRPr lang="en-US" sz="2400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They are caused by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hypersensitivity</a:t>
            </a:r>
            <a:r>
              <a:rPr lang="en-US" sz="2400" dirty="0" smtClean="0">
                <a:latin typeface="Arial Rounded MT Bold" pitchFamily="34" charset="0"/>
              </a:rPr>
              <a:t> of the </a:t>
            </a:r>
            <a:r>
              <a:rPr lang="en-US" sz="2400" dirty="0" err="1" smtClean="0">
                <a:latin typeface="Arial Rounded MT Bold" pitchFamily="34" charset="0"/>
              </a:rPr>
              <a:t>denervated</a:t>
            </a:r>
            <a:r>
              <a:rPr lang="en-US" sz="2400" dirty="0" smtClean="0">
                <a:latin typeface="Arial Rounded MT Bold" pitchFamily="34" charset="0"/>
              </a:rPr>
              <a:t> muscle to the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small amount of acetylcholine</a:t>
            </a:r>
            <a:r>
              <a:rPr lang="en-US" sz="2400" dirty="0" smtClean="0">
                <a:latin typeface="Arial Rounded MT Bold" pitchFamily="34" charset="0"/>
              </a:rPr>
              <a:t> present in the blood stream.</a:t>
            </a:r>
          </a:p>
          <a:p>
            <a:pPr algn="just">
              <a:buFont typeface="Arial" pitchFamily="34" charset="0"/>
              <a:buChar char="•"/>
            </a:pPr>
            <a:endParaRPr lang="en-US" sz="2400" dirty="0" smtClean="0"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N.B. </a:t>
            </a:r>
            <a:r>
              <a:rPr lang="en-US" sz="2400" dirty="0" err="1" smtClean="0">
                <a:latin typeface="Arial Rounded MT Bold" pitchFamily="34" charset="0"/>
              </a:rPr>
              <a:t>Denervated</a:t>
            </a:r>
            <a:r>
              <a:rPr lang="en-US" sz="2400" dirty="0" smtClean="0">
                <a:latin typeface="Arial Rounded MT Bold" pitchFamily="34" charset="0"/>
              </a:rPr>
              <a:t> structures become hypersensitive to the chemical transmitter released by the injured nerve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143000"/>
            <a:ext cx="5964838" cy="584775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4- Reaction of degeneration: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17526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latin typeface="Arial Rounded MT Bold" pitchFamily="34" charset="0"/>
              </a:rPr>
              <a:t> </a:t>
            </a:r>
            <a:r>
              <a:rPr lang="en-US" sz="2800" dirty="0" smtClean="0">
                <a:latin typeface="Arial Rounded MT Bold" pitchFamily="34" charset="0"/>
              </a:rPr>
              <a:t>These are the </a:t>
            </a:r>
            <a:r>
              <a:rPr lang="en-US" sz="2800" u="sng" dirty="0" smtClean="0">
                <a:solidFill>
                  <a:srgbClr val="C00000"/>
                </a:solidFill>
                <a:latin typeface="Arial Rounded MT Bold" pitchFamily="34" charset="0"/>
              </a:rPr>
              <a:t>changes</a:t>
            </a:r>
            <a:r>
              <a:rPr lang="en-US" sz="2800" dirty="0" smtClean="0">
                <a:latin typeface="Arial Rounded MT Bold" pitchFamily="34" charset="0"/>
              </a:rPr>
              <a:t> in the </a:t>
            </a:r>
            <a:r>
              <a:rPr lang="en-US" sz="2800" u="sng" dirty="0" smtClean="0">
                <a:solidFill>
                  <a:srgbClr val="C00000"/>
                </a:solidFill>
                <a:latin typeface="Arial Rounded MT Bold" pitchFamily="34" charset="0"/>
              </a:rPr>
              <a:t>electrical response </a:t>
            </a:r>
            <a:r>
              <a:rPr lang="en-US" sz="2800" dirty="0" smtClean="0">
                <a:latin typeface="Arial Rounded MT Bold" pitchFamily="34" charset="0"/>
              </a:rPr>
              <a:t>of </a:t>
            </a:r>
            <a:r>
              <a:rPr lang="en-US" sz="2800" dirty="0" err="1" smtClean="0">
                <a:latin typeface="Arial Rounded MT Bold" pitchFamily="34" charset="0"/>
              </a:rPr>
              <a:t>denervated</a:t>
            </a:r>
            <a:r>
              <a:rPr lang="en-US" sz="2800" dirty="0" smtClean="0">
                <a:latin typeface="Arial Rounded MT Bold" pitchFamily="34" charset="0"/>
              </a:rPr>
              <a:t> muscle.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2895600"/>
            <a:ext cx="753744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 Rounded MT Bold" pitchFamily="34" charset="0"/>
              </a:rPr>
              <a:t> </a:t>
            </a:r>
            <a:r>
              <a:rPr lang="en-US" sz="2800" b="1" dirty="0" smtClean="0">
                <a:latin typeface="Arial Rounded MT Bold" pitchFamily="34" charset="0"/>
              </a:rPr>
              <a:t>a- Decreased excitability (long </a:t>
            </a:r>
            <a:r>
              <a:rPr lang="en-US" sz="2800" b="1" dirty="0" err="1" smtClean="0">
                <a:latin typeface="Arial Rounded MT Bold" pitchFamily="34" charset="0"/>
              </a:rPr>
              <a:t>chronaxie</a:t>
            </a:r>
            <a:r>
              <a:rPr lang="en-US" sz="2800" b="1" dirty="0" smtClean="0">
                <a:latin typeface="Arial Rounded MT Bold" pitchFamily="34" charset="0"/>
              </a:rPr>
              <a:t>).</a:t>
            </a:r>
            <a:endParaRPr lang="en-US" sz="2800" dirty="0"/>
          </a:p>
        </p:txBody>
      </p:sp>
      <p:pic>
        <p:nvPicPr>
          <p:cNvPr id="7" name="Picture 4" descr="001"/>
          <p:cNvPicPr>
            <a:picLocks noChangeAspect="1" noChangeArrowheads="1"/>
          </p:cNvPicPr>
          <p:nvPr/>
        </p:nvPicPr>
        <p:blipFill>
          <a:blip r:embed="rId2" cstate="print">
            <a:lum bright="-12000" contrast="100000"/>
          </a:blip>
          <a:srcRect l="3928" t="4147" r="2870" b="27586"/>
          <a:stretch>
            <a:fillRect/>
          </a:stretch>
        </p:blipFill>
        <p:spPr>
          <a:xfrm>
            <a:off x="1143000" y="3409950"/>
            <a:ext cx="6705600" cy="314325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143000"/>
            <a:ext cx="5964838" cy="584775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4- Reaction of degeneration: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1752600"/>
            <a:ext cx="853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latin typeface="Arial Rounded MT Bold" pitchFamily="34" charset="0"/>
              </a:rPr>
              <a:t> </a:t>
            </a:r>
            <a:r>
              <a:rPr lang="en-US" sz="2800" b="1" u="sng" dirty="0" smtClean="0">
                <a:latin typeface="Arial Rounded MT Bold" pitchFamily="34" charset="0"/>
              </a:rPr>
              <a:t>The electrical changes are: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362200"/>
            <a:ext cx="753584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 Rounded MT Bold" pitchFamily="34" charset="0"/>
              </a:rPr>
              <a:t> </a:t>
            </a:r>
            <a:r>
              <a:rPr lang="en-US" sz="2800" b="1" dirty="0" smtClean="0">
                <a:latin typeface="Arial Rounded MT Bold" pitchFamily="34" charset="0"/>
              </a:rPr>
              <a:t>b- Response to galvanic &amp; faradic current: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3276600"/>
            <a:ext cx="4800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000099"/>
                </a:solidFill>
                <a:latin typeface="Arial Rounded MT Bold" pitchFamily="34" charset="0"/>
              </a:rPr>
              <a:t> Normal healthy muscle:</a:t>
            </a:r>
            <a:r>
              <a:rPr lang="en-US" sz="2800" b="1" dirty="0" smtClean="0">
                <a:latin typeface="Arial Rounded MT Bold" pitchFamily="34" charset="0"/>
              </a:rPr>
              <a:t> </a:t>
            </a:r>
            <a:r>
              <a:rPr lang="en-US" sz="2400" dirty="0" smtClean="0">
                <a:latin typeface="Arial Rounded MT Bold" pitchFamily="34" charset="0"/>
              </a:rPr>
              <a:t>responds to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galvanic &amp; faradic currents.</a:t>
            </a:r>
            <a:r>
              <a:rPr lang="en-US" sz="2400" dirty="0" smtClean="0">
                <a:latin typeface="Arial Rounded MT Bold" pitchFamily="34" charset="0"/>
              </a:rPr>
              <a:t> </a:t>
            </a:r>
            <a:endParaRPr lang="en-US" sz="2400" dirty="0">
              <a:latin typeface="Arial Rounded MT Bold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724400"/>
            <a:ext cx="3581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000099"/>
                </a:solidFill>
                <a:latin typeface="Arial Rounded MT Bold" pitchFamily="34" charset="0"/>
              </a:rPr>
              <a:t> Degenerated muscle: </a:t>
            </a:r>
            <a:r>
              <a:rPr lang="en-US" sz="2400" dirty="0" smtClean="0">
                <a:latin typeface="Arial Rounded MT Bold" pitchFamily="34" charset="0"/>
              </a:rPr>
              <a:t>responds to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galvanic current only.</a:t>
            </a:r>
            <a:r>
              <a:rPr lang="en-US" sz="2400" dirty="0" smtClean="0">
                <a:latin typeface="Arial Rounded MT Bold" pitchFamily="34" charset="0"/>
              </a:rPr>
              <a:t> </a:t>
            </a:r>
            <a:endParaRPr lang="en-US" sz="2400" dirty="0">
              <a:latin typeface="Arial Rounded MT Bold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/>
          <a:srcRect r="85375" b="31481"/>
          <a:stretch>
            <a:fillRect/>
          </a:stretch>
        </p:blipFill>
        <p:spPr>
          <a:xfrm>
            <a:off x="5257800" y="2971800"/>
            <a:ext cx="990600" cy="3581400"/>
          </a:xfrm>
          <a:prstGeom prst="rect">
            <a:avLst/>
          </a:prstGeom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/>
          <a:srcRect l="33750" r="46000" b="31481"/>
          <a:stretch>
            <a:fillRect/>
          </a:stretch>
        </p:blipFill>
        <p:spPr>
          <a:xfrm>
            <a:off x="6172200" y="2971800"/>
            <a:ext cx="2438400" cy="3657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143000"/>
            <a:ext cx="5964838" cy="584775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4- Reaction of degeneration: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1752600"/>
            <a:ext cx="853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latin typeface="Arial Rounded MT Bold" pitchFamily="34" charset="0"/>
              </a:rPr>
              <a:t> </a:t>
            </a:r>
            <a:r>
              <a:rPr lang="en-US" sz="2800" b="1" u="sng" dirty="0" smtClean="0">
                <a:latin typeface="Arial Rounded MT Bold" pitchFamily="34" charset="0"/>
              </a:rPr>
              <a:t>The electrical changes are: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438400"/>
            <a:ext cx="5055999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 Rounded MT Bold" pitchFamily="34" charset="0"/>
              </a:rPr>
              <a:t> </a:t>
            </a:r>
            <a:r>
              <a:rPr lang="en-US" sz="2800" b="1" dirty="0" smtClean="0">
                <a:latin typeface="Arial Rounded MT Bold" pitchFamily="34" charset="0"/>
              </a:rPr>
              <a:t>c- Response of CCC &amp; ACC: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3276600"/>
            <a:ext cx="84582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000099"/>
                </a:solidFill>
                <a:latin typeface="Arial Rounded MT Bold" pitchFamily="34" charset="0"/>
              </a:rPr>
              <a:t> Normal healthy muscle:</a:t>
            </a:r>
            <a:r>
              <a:rPr lang="en-US" sz="2800" b="1" dirty="0" smtClean="0">
                <a:latin typeface="Arial Rounded MT Bold" pitchFamily="34" charset="0"/>
              </a:rPr>
              <a:t> </a:t>
            </a:r>
            <a:r>
              <a:rPr lang="en-US" sz="2400" dirty="0" smtClean="0">
                <a:latin typeface="Arial Rounded MT Bold" pitchFamily="34" charset="0"/>
              </a:rPr>
              <a:t>the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cathode closing contraction is higher</a:t>
            </a:r>
            <a:r>
              <a:rPr lang="en-US" sz="2400" dirty="0" smtClean="0">
                <a:latin typeface="Arial Rounded MT Bold" pitchFamily="34" charset="0"/>
              </a:rPr>
              <a:t> than the anode closing contraction (CCC &gt; ACC). </a:t>
            </a:r>
            <a:endParaRPr lang="en-US" sz="2400" dirty="0">
              <a:latin typeface="Arial Rounded MT Bold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4876800"/>
            <a:ext cx="84582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000099"/>
                </a:solidFill>
                <a:latin typeface="Arial Rounded MT Bold" pitchFamily="34" charset="0"/>
              </a:rPr>
              <a:t> Degenerated muscle:</a:t>
            </a:r>
            <a:r>
              <a:rPr lang="en-US" sz="2800" b="1" dirty="0" smtClean="0">
                <a:latin typeface="Arial Rounded MT Bold" pitchFamily="34" charset="0"/>
              </a:rPr>
              <a:t> </a:t>
            </a:r>
            <a:r>
              <a:rPr lang="en-US" sz="2400" dirty="0" smtClean="0">
                <a:latin typeface="Arial Rounded MT Bold" pitchFamily="34" charset="0"/>
              </a:rPr>
              <a:t>the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anode closing contraction</a:t>
            </a:r>
            <a:r>
              <a:rPr lang="en-US" sz="2400" dirty="0" smtClean="0">
                <a:latin typeface="Arial Rounded MT Bold" pitchFamily="34" charset="0"/>
              </a:rPr>
              <a:t>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is higher </a:t>
            </a:r>
            <a:r>
              <a:rPr lang="en-US" sz="2400" dirty="0" smtClean="0">
                <a:latin typeface="Arial Rounded MT Bold" pitchFamily="34" charset="0"/>
              </a:rPr>
              <a:t>than cathode closing contraction (ACC &gt; CCC).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381000"/>
            <a:ext cx="4684424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Muscle </a:t>
            </a:r>
            <a:r>
              <a:rPr lang="en-US" sz="3600" b="1" dirty="0" err="1" smtClean="0">
                <a:solidFill>
                  <a:srgbClr val="FFFF00"/>
                </a:solidFill>
                <a:latin typeface="Arial Rounded MT Bold" pitchFamily="34" charset="0"/>
              </a:rPr>
              <a:t>denervation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143000"/>
            <a:ext cx="5964838" cy="584775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4- Reaction of degeneration: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1752600"/>
            <a:ext cx="853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>
                <a:latin typeface="Arial Rounded MT Bold" pitchFamily="34" charset="0"/>
              </a:rPr>
              <a:t> </a:t>
            </a:r>
            <a:r>
              <a:rPr lang="en-US" sz="2800" b="1" u="sng" dirty="0" smtClean="0">
                <a:latin typeface="Arial Rounded MT Bold" pitchFamily="34" charset="0"/>
              </a:rPr>
              <a:t>The electrical changes are: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9600" y="2438400"/>
            <a:ext cx="5055999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 Rounded MT Bold" pitchFamily="34" charset="0"/>
              </a:rPr>
              <a:t> </a:t>
            </a:r>
            <a:r>
              <a:rPr lang="en-US" sz="2800" b="1" dirty="0" smtClean="0">
                <a:latin typeface="Arial Rounded MT Bold" pitchFamily="34" charset="0"/>
              </a:rPr>
              <a:t>c- Response of CCC &amp; ACC:</a:t>
            </a:r>
            <a:endParaRPr lang="en-US" sz="28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200400"/>
            <a:ext cx="8001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228600"/>
            <a:ext cx="6523132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Arial Rounded MT Bold" pitchFamily="34" charset="0"/>
              </a:rPr>
              <a:t>Types of muscle contraction</a:t>
            </a:r>
            <a:endParaRPr lang="en-US" sz="36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1066800"/>
            <a:ext cx="4956229" cy="584775"/>
          </a:xfrm>
          <a:prstGeom prst="rect">
            <a:avLst/>
          </a:prstGeom>
          <a:solidFill>
            <a:srgbClr val="00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Arial Rounded MT Bold" pitchFamily="34" charset="0"/>
              </a:rPr>
              <a:t>2- Isometric contraction</a:t>
            </a:r>
            <a:endParaRPr lang="en-US" sz="3200" b="1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841242"/>
            <a:ext cx="47244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SzPct val="75000"/>
              <a:buFont typeface="Wingdings" pitchFamily="2" charset="2"/>
              <a:buChar char="q"/>
            </a:pPr>
            <a:r>
              <a:rPr lang="en-US" dirty="0" smtClean="0">
                <a:latin typeface="Arial Rounded MT Bold" pitchFamily="34" charset="0"/>
              </a:rPr>
              <a:t> </a:t>
            </a:r>
            <a:r>
              <a:rPr lang="en-US" sz="2000" dirty="0" smtClean="0">
                <a:latin typeface="Arial Rounded MT Bold" pitchFamily="34" charset="0"/>
              </a:rPr>
              <a:t>The muscle contracts against a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heavy load </a:t>
            </a:r>
            <a:r>
              <a:rPr lang="en-US" sz="2000" dirty="0" smtClean="0">
                <a:latin typeface="Arial Rounded MT Bold" pitchFamily="34" charset="0"/>
              </a:rPr>
              <a:t>(too heavy to be moved)</a:t>
            </a:r>
          </a:p>
          <a:p>
            <a:pPr>
              <a:buSzPct val="75000"/>
              <a:buFont typeface="Wingdings" pitchFamily="2" charset="2"/>
              <a:buChar char="q"/>
            </a:pPr>
            <a:endParaRPr lang="en-US" sz="2000" dirty="0" smtClean="0">
              <a:latin typeface="Arial Rounded MT Bold" pitchFamily="34" charset="0"/>
            </a:endParaRPr>
          </a:p>
          <a:p>
            <a:pPr>
              <a:buSzPct val="75000"/>
              <a:buFont typeface="Wingdings" pitchFamily="2" charset="2"/>
              <a:buChar char="q"/>
            </a:pPr>
            <a:r>
              <a:rPr lang="en-US" sz="2000" dirty="0" smtClean="0">
                <a:latin typeface="Arial Rounded MT Bold" pitchFamily="34" charset="0"/>
              </a:rPr>
              <a:t>The muscle does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not shorten </a:t>
            </a:r>
          </a:p>
          <a:p>
            <a:pPr>
              <a:buSzPct val="75000"/>
              <a:buFont typeface="Wingdings" pitchFamily="2" charset="2"/>
              <a:buChar char="q"/>
            </a:pPr>
            <a:r>
              <a:rPr lang="en-US" sz="2000" dirty="0" smtClean="0">
                <a:latin typeface="Arial Rounded MT Bold" pitchFamily="34" charset="0"/>
              </a:rPr>
              <a:t> The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length </a:t>
            </a:r>
            <a:r>
              <a:rPr lang="en-US" sz="2000" dirty="0" smtClean="0">
                <a:latin typeface="Arial Rounded MT Bold" pitchFamily="34" charset="0"/>
              </a:rPr>
              <a:t>remains the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same  </a:t>
            </a:r>
            <a:r>
              <a:rPr lang="en-US" sz="2000" dirty="0" smtClean="0">
                <a:latin typeface="Arial Rounded MT Bold" pitchFamily="34" charset="0"/>
              </a:rPr>
              <a:t> (isometric).</a:t>
            </a:r>
          </a:p>
          <a:p>
            <a:pPr>
              <a:buSzPct val="75000"/>
              <a:buFont typeface="Wingdings" pitchFamily="2" charset="2"/>
              <a:buChar char="q"/>
            </a:pPr>
            <a:r>
              <a:rPr lang="en-US" sz="2000" dirty="0" smtClean="0">
                <a:latin typeface="Arial Rounded MT Bold" pitchFamily="34" charset="0"/>
              </a:rPr>
              <a:t> The muscle does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not</a:t>
            </a:r>
            <a:r>
              <a:rPr lang="en-US" sz="2000" dirty="0" smtClean="0">
                <a:latin typeface="Arial Rounded MT Bold" pitchFamily="34" charset="0"/>
              </a:rPr>
              <a:t> perform any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work. </a:t>
            </a:r>
          </a:p>
          <a:p>
            <a:pPr>
              <a:buSzPct val="75000"/>
              <a:buFont typeface="Wingdings" pitchFamily="2" charset="2"/>
              <a:buChar char="q"/>
            </a:pPr>
            <a:endParaRPr lang="en-US" sz="2000" dirty="0" smtClean="0">
              <a:latin typeface="Arial Rounded MT Bold" pitchFamily="34" charset="0"/>
            </a:endParaRPr>
          </a:p>
          <a:p>
            <a:pPr>
              <a:buSzPct val="75000"/>
              <a:buFont typeface="Wingdings" pitchFamily="2" charset="2"/>
              <a:buChar char="q"/>
            </a:pPr>
            <a:r>
              <a:rPr lang="en-US" sz="2000" dirty="0" smtClean="0">
                <a:latin typeface="Arial Rounded MT Bold" pitchFamily="34" charset="0"/>
              </a:rPr>
              <a:t> The muscle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tension increases </a:t>
            </a:r>
            <a:r>
              <a:rPr lang="en-US" sz="2000" dirty="0" smtClean="0">
                <a:latin typeface="Arial Rounded MT Bold" pitchFamily="34" charset="0"/>
              </a:rPr>
              <a:t>very much during the contraction.</a:t>
            </a:r>
          </a:p>
          <a:p>
            <a:pPr>
              <a:buSzPct val="75000"/>
            </a:pPr>
            <a:endParaRPr lang="en-US" sz="2000" dirty="0" smtClean="0">
              <a:latin typeface="Arial Rounded MT Bold" pitchFamily="34" charset="0"/>
            </a:endParaRPr>
          </a:p>
          <a:p>
            <a:pPr>
              <a:buSzPct val="75000"/>
              <a:buFont typeface="Wingdings" pitchFamily="2" charset="2"/>
              <a:buChar char="q"/>
            </a:pPr>
            <a:r>
              <a:rPr lang="en-US" sz="2000" dirty="0" smtClean="0">
                <a:latin typeface="Arial Rounded MT Bold" pitchFamily="34" charset="0"/>
              </a:rPr>
              <a:t>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All the energy </a:t>
            </a:r>
            <a:r>
              <a:rPr lang="en-US" sz="2000" dirty="0" smtClean="0">
                <a:latin typeface="Arial Rounded MT Bold" pitchFamily="34" charset="0"/>
              </a:rPr>
              <a:t>will be converted into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 heat. </a:t>
            </a:r>
          </a:p>
          <a:p>
            <a:pPr>
              <a:buSzPct val="75000"/>
            </a:pPr>
            <a:r>
              <a:rPr lang="en-US" sz="2000" b="1" dirty="0" smtClean="0">
                <a:latin typeface="Arial Rounded MT Bold" pitchFamily="34" charset="0"/>
              </a:rPr>
              <a:t>     e.g. maintaining body posture</a:t>
            </a:r>
          </a:p>
        </p:txBody>
      </p:sp>
      <p:pic>
        <p:nvPicPr>
          <p:cNvPr id="8" name="Picture 2" descr="FG10_16b"/>
          <p:cNvPicPr>
            <a:picLocks noChangeAspect="1" noChangeArrowheads="1"/>
          </p:cNvPicPr>
          <p:nvPr/>
        </p:nvPicPr>
        <p:blipFill>
          <a:blip r:embed="rId2"/>
          <a:srcRect l="1770" t="33203" r="47788" b="23228"/>
          <a:stretch>
            <a:fillRect/>
          </a:stretch>
        </p:blipFill>
        <p:spPr>
          <a:xfrm>
            <a:off x="4800600" y="1905000"/>
            <a:ext cx="4343400" cy="4800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1600" y="228600"/>
            <a:ext cx="6523132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Arial Rounded MT Bold" pitchFamily="34" charset="0"/>
              </a:rPr>
              <a:t>Types of muscle contraction</a:t>
            </a:r>
            <a:endParaRPr lang="en-US" sz="36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066800"/>
            <a:ext cx="4956229" cy="584775"/>
          </a:xfrm>
          <a:prstGeom prst="rect">
            <a:avLst/>
          </a:prstGeom>
          <a:solidFill>
            <a:srgbClr val="00FF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Arial Rounded MT Bold" pitchFamily="34" charset="0"/>
              </a:rPr>
              <a:t>2- Isometric contraction</a:t>
            </a:r>
            <a:endParaRPr lang="en-US" sz="3200" b="1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/>
          <a:srcRect l="2090" t="25764" r="1727" b="22707"/>
          <a:stretch>
            <a:fillRect/>
          </a:stretch>
        </p:blipFill>
        <p:spPr bwMode="auto">
          <a:xfrm>
            <a:off x="684213" y="1905000"/>
            <a:ext cx="7850187" cy="4800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IMAGE_TITLE" val="c:\my documents\gtk_ppt\sg_present\stanfield_mm_12_jpegs\1\figure_12_11_l.jpg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1844</Words>
  <Application>Microsoft Office PowerPoint</Application>
  <PresentationFormat>On-screen Show (4:3)</PresentationFormat>
  <Paragraphs>307</Paragraphs>
  <Slides>75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6" baseType="lpstr">
      <vt:lpstr>Office Theme</vt:lpstr>
      <vt:lpstr>Slide 1</vt:lpstr>
      <vt:lpstr>Slide 2</vt:lpstr>
      <vt:lpstr>Isotonic &amp; Isometric Contractions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IV- Metabolic changes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The Action Potential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</dc:creator>
  <cp:lastModifiedBy>dr</cp:lastModifiedBy>
  <cp:revision>7</cp:revision>
  <dcterms:created xsi:type="dcterms:W3CDTF">2013-04-03T02:47:30Z</dcterms:created>
  <dcterms:modified xsi:type="dcterms:W3CDTF">2013-04-04T05:53:20Z</dcterms:modified>
</cp:coreProperties>
</file>