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7"/>
  </p:notesMasterIdLst>
  <p:sldIdLst>
    <p:sldId id="259" r:id="rId2"/>
    <p:sldId id="257" r:id="rId3"/>
    <p:sldId id="256" r:id="rId4"/>
    <p:sldId id="258" r:id="rId5"/>
    <p:sldId id="260" r:id="rId6"/>
    <p:sldId id="261" r:id="rId7"/>
    <p:sldId id="262" r:id="rId8"/>
    <p:sldId id="263" r:id="rId9"/>
    <p:sldId id="265" r:id="rId10"/>
    <p:sldId id="266" r:id="rId11"/>
    <p:sldId id="267" r:id="rId12"/>
    <p:sldId id="268" r:id="rId13"/>
    <p:sldId id="269" r:id="rId14"/>
    <p:sldId id="270" r:id="rId15"/>
    <p:sldId id="271" r:id="rId16"/>
  </p:sldIdLst>
  <p:sldSz cx="12192000" cy="6858000"/>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notesMaster" Target="notesMasters/notesMaster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10" Type="http://schemas.openxmlformats.org/officeDocument/2006/relationships/slide" Target="slides/slide9.xml" /><Relationship Id="rId19"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OM"/>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FFE22B4-11F9-462D-A0A1-F5D477738D78}" type="datetimeFigureOut">
              <a:rPr lang="ar-OM" smtClean="0"/>
              <a:t>16/08/1442</a:t>
            </a:fld>
            <a:endParaRPr lang="ar-OM"/>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OM"/>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OM"/>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31DE2B2-79D9-440F-A104-4EE3791581AB}" type="slidenum">
              <a:rPr lang="ar-OM" smtClean="0"/>
              <a:t>‹#›</a:t>
            </a:fld>
            <a:endParaRPr lang="ar-OM"/>
          </a:p>
        </p:txBody>
      </p:sp>
    </p:spTree>
    <p:extLst>
      <p:ext uri="{BB962C8B-B14F-4D97-AF65-F5344CB8AC3E}">
        <p14:creationId xmlns:p14="http://schemas.microsoft.com/office/powerpoint/2010/main" val="19350635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7FCBDEA-184D-47E5-816C-18050B77E937}"/>
              </a:ext>
            </a:extLst>
          </p:cNvPr>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ar-OM"/>
          </a:p>
        </p:txBody>
      </p:sp>
      <p:sp>
        <p:nvSpPr>
          <p:cNvPr id="3" name="عنوان فرعي 2">
            <a:extLst>
              <a:ext uri="{FF2B5EF4-FFF2-40B4-BE49-F238E27FC236}">
                <a16:creationId xmlns:a16="http://schemas.microsoft.com/office/drawing/2014/main" id="{BB704E4E-46DA-4DFF-BE7D-D62B6212E7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ar-OM"/>
          </a:p>
        </p:txBody>
      </p:sp>
      <p:sp>
        <p:nvSpPr>
          <p:cNvPr id="4" name="عنصر نائب للتاريخ 3">
            <a:extLst>
              <a:ext uri="{FF2B5EF4-FFF2-40B4-BE49-F238E27FC236}">
                <a16:creationId xmlns:a16="http://schemas.microsoft.com/office/drawing/2014/main" id="{52391DA0-BCAA-4DBD-9D1A-9AC360A815DC}"/>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BD06BCB1-18F7-41C8-8229-D115A8F4FB2D}"/>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6E764BAD-7EFE-48DA-A6C5-CF0691F74748}"/>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35587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7FD3DC4-A4B9-46F4-BC0C-6AFE9FACB515}"/>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عنوان العمودي 2">
            <a:extLst>
              <a:ext uri="{FF2B5EF4-FFF2-40B4-BE49-F238E27FC236}">
                <a16:creationId xmlns:a16="http://schemas.microsoft.com/office/drawing/2014/main" id="{EC8D9114-A6FE-4626-86FA-2E452D89FB6A}"/>
              </a:ext>
            </a:extLst>
          </p:cNvPr>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1127A794-3A14-43BE-8D6B-81857A688AC3}"/>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B5354AFA-9566-45B6-90C2-9698DDA2E7BA}"/>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115A598D-20DD-4507-BE9F-391608330459}"/>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3694618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a:extLst>
              <a:ext uri="{FF2B5EF4-FFF2-40B4-BE49-F238E27FC236}">
                <a16:creationId xmlns:a16="http://schemas.microsoft.com/office/drawing/2014/main" id="{4090DD59-98C7-4BD5-BFB5-6688C6976C01}"/>
              </a:ext>
            </a:extLst>
          </p:cNvPr>
          <p:cNvSpPr>
            <a:spLocks noGrp="1"/>
          </p:cNvSpPr>
          <p:nvPr>
            <p:ph type="title" orient="vert"/>
          </p:nvPr>
        </p:nvSpPr>
        <p:spPr>
          <a:xfrm>
            <a:off x="8724900" y="365125"/>
            <a:ext cx="2628900" cy="5811838"/>
          </a:xfrm>
        </p:spPr>
        <p:txBody>
          <a:bodyPr vert="eaVert"/>
          <a:lstStyle/>
          <a:p>
            <a:r>
              <a:rPr lang="ar-SA"/>
              <a:t>انقر لتحرير نمط عنوان الشكل الرئيسي</a:t>
            </a:r>
            <a:endParaRPr lang="ar-OM"/>
          </a:p>
        </p:txBody>
      </p:sp>
      <p:sp>
        <p:nvSpPr>
          <p:cNvPr id="3" name="عنصر نائب للعنوان العمودي 2">
            <a:extLst>
              <a:ext uri="{FF2B5EF4-FFF2-40B4-BE49-F238E27FC236}">
                <a16:creationId xmlns:a16="http://schemas.microsoft.com/office/drawing/2014/main" id="{2DC804AE-06FD-4140-B9C3-43C9E99F7360}"/>
              </a:ext>
            </a:extLst>
          </p:cNvPr>
          <p:cNvSpPr>
            <a:spLocks noGrp="1"/>
          </p:cNvSpPr>
          <p:nvPr>
            <p:ph type="body" orient="vert" idx="1"/>
          </p:nvPr>
        </p:nvSpPr>
        <p:spPr>
          <a:xfrm>
            <a:off x="838200" y="365125"/>
            <a:ext cx="7734300" cy="5811838"/>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9DA93BAB-6C1F-49FC-B5A1-7AB0B0CACEB6}"/>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17B2E9C0-3215-49F1-BA71-7E4363067CBB}"/>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AB122955-955B-4868-8F7A-039F7E808C99}"/>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489021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53ECB06-A2D5-42F3-848B-F92600873F02}"/>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F75CB025-C262-40E8-9C21-21718E713E1F}"/>
              </a:ext>
            </a:extLst>
          </p:cNvPr>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36983F14-4A27-40E7-8B8E-3C9833D2C213}"/>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CA76041C-71FD-4727-8AAD-988695722016}"/>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8159D1D4-FF36-4B86-A94B-3E6A0B5F1846}"/>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4215043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EB51AFD-A185-49B6-A22E-4B9C315C23E2}"/>
              </a:ext>
            </a:extLst>
          </p:cNvPr>
          <p:cNvSpPr>
            <a:spLocks noGrp="1"/>
          </p:cNvSpPr>
          <p:nvPr>
            <p:ph type="title"/>
          </p:nvPr>
        </p:nvSpPr>
        <p:spPr>
          <a:xfrm>
            <a:off x="831850" y="1709738"/>
            <a:ext cx="10515600" cy="2852737"/>
          </a:xfrm>
        </p:spPr>
        <p:txBody>
          <a:bodyPr anchor="b"/>
          <a:lstStyle>
            <a:lvl1pPr>
              <a:defRPr sz="6000"/>
            </a:lvl1p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E7C17F0F-706B-4FAB-8F9D-26B2BD1580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عنصر نائب للتاريخ 3">
            <a:extLst>
              <a:ext uri="{FF2B5EF4-FFF2-40B4-BE49-F238E27FC236}">
                <a16:creationId xmlns:a16="http://schemas.microsoft.com/office/drawing/2014/main" id="{71C8F7DE-D2B9-4D13-B1F6-69B0C3D4B529}"/>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8116CC16-9CCF-4293-8E77-F19EEE03110F}"/>
              </a:ext>
            </a:extLst>
          </p:cNvPr>
          <p:cNvSpPr>
            <a:spLocks noGrp="1"/>
          </p:cNvSpPr>
          <p:nvPr>
            <p:ph type="ftr" sz="quarter" idx="11"/>
          </p:nvPr>
        </p:nvSpPr>
        <p:spPr/>
        <p:txBody>
          <a:bodyPr/>
          <a:lstStyle/>
          <a:p>
            <a:endParaRPr lang="ar-OM"/>
          </a:p>
        </p:txBody>
      </p:sp>
      <p:sp>
        <p:nvSpPr>
          <p:cNvPr id="6" name="عنصر نائب لرقم الشريحة 5">
            <a:extLst>
              <a:ext uri="{FF2B5EF4-FFF2-40B4-BE49-F238E27FC236}">
                <a16:creationId xmlns:a16="http://schemas.microsoft.com/office/drawing/2014/main" id="{828C3F59-9B27-4564-AD34-FF48A4268ABD}"/>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3135697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55F1750-FC43-4FFF-9A81-B624181F78FF}"/>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8DDD4067-258B-4CAB-83D4-70F7EB259342}"/>
              </a:ext>
            </a:extLst>
          </p:cNvPr>
          <p:cNvSpPr>
            <a:spLocks noGrp="1"/>
          </p:cNvSpPr>
          <p:nvPr>
            <p:ph sz="half" idx="1"/>
          </p:nvPr>
        </p:nvSpPr>
        <p:spPr>
          <a:xfrm>
            <a:off x="838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محتوى 3">
            <a:extLst>
              <a:ext uri="{FF2B5EF4-FFF2-40B4-BE49-F238E27FC236}">
                <a16:creationId xmlns:a16="http://schemas.microsoft.com/office/drawing/2014/main" id="{F665DE11-C4B2-41EE-A4D2-582827F831DE}"/>
              </a:ext>
            </a:extLst>
          </p:cNvPr>
          <p:cNvSpPr>
            <a:spLocks noGrp="1"/>
          </p:cNvSpPr>
          <p:nvPr>
            <p:ph sz="half" idx="2"/>
          </p:nvPr>
        </p:nvSpPr>
        <p:spPr>
          <a:xfrm>
            <a:off x="6172200" y="1825625"/>
            <a:ext cx="5181600" cy="435133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5" name="عنصر نائب للتاريخ 4">
            <a:extLst>
              <a:ext uri="{FF2B5EF4-FFF2-40B4-BE49-F238E27FC236}">
                <a16:creationId xmlns:a16="http://schemas.microsoft.com/office/drawing/2014/main" id="{A0B8CCF8-DEC2-4ADC-86FD-51029A5F0156}"/>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6" name="عنصر نائب للتذييل 5">
            <a:extLst>
              <a:ext uri="{FF2B5EF4-FFF2-40B4-BE49-F238E27FC236}">
                <a16:creationId xmlns:a16="http://schemas.microsoft.com/office/drawing/2014/main" id="{10A0D003-906F-4755-AF53-A6A5A4C1A285}"/>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564E859D-38E3-4AD1-926E-159F69948E76}"/>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4041898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A0D826-177C-4732-A536-6912E3DBF93D}"/>
              </a:ext>
            </a:extLst>
          </p:cNvPr>
          <p:cNvSpPr>
            <a:spLocks noGrp="1"/>
          </p:cNvSpPr>
          <p:nvPr>
            <p:ph type="title"/>
          </p:nvPr>
        </p:nvSpPr>
        <p:spPr>
          <a:xfrm>
            <a:off x="839788" y="365125"/>
            <a:ext cx="10515600" cy="1325563"/>
          </a:xfrm>
        </p:spPr>
        <p:txBody>
          <a:body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9B5125DD-827F-4BF7-BB82-89C4D0EBA8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عنصر نائب للمحتوى 3">
            <a:extLst>
              <a:ext uri="{FF2B5EF4-FFF2-40B4-BE49-F238E27FC236}">
                <a16:creationId xmlns:a16="http://schemas.microsoft.com/office/drawing/2014/main" id="{B0F640A4-4F77-4220-8590-6CA0F2E96D95}"/>
              </a:ext>
            </a:extLst>
          </p:cNvPr>
          <p:cNvSpPr>
            <a:spLocks noGrp="1"/>
          </p:cNvSpPr>
          <p:nvPr>
            <p:ph sz="half" idx="2"/>
          </p:nvPr>
        </p:nvSpPr>
        <p:spPr>
          <a:xfrm>
            <a:off x="839788" y="2505075"/>
            <a:ext cx="5157787"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5" name="عنصر نائب للنص 4">
            <a:extLst>
              <a:ext uri="{FF2B5EF4-FFF2-40B4-BE49-F238E27FC236}">
                <a16:creationId xmlns:a16="http://schemas.microsoft.com/office/drawing/2014/main" id="{2D805BBE-A704-4031-B0FD-4ADB76099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عنصر نائب للمحتوى 5">
            <a:extLst>
              <a:ext uri="{FF2B5EF4-FFF2-40B4-BE49-F238E27FC236}">
                <a16:creationId xmlns:a16="http://schemas.microsoft.com/office/drawing/2014/main" id="{4036BDE4-C62A-4B18-9AFA-CA6F92F8B277}"/>
              </a:ext>
            </a:extLst>
          </p:cNvPr>
          <p:cNvSpPr>
            <a:spLocks noGrp="1"/>
          </p:cNvSpPr>
          <p:nvPr>
            <p:ph sz="quarter" idx="4"/>
          </p:nvPr>
        </p:nvSpPr>
        <p:spPr>
          <a:xfrm>
            <a:off x="6172200" y="2505075"/>
            <a:ext cx="5183188" cy="368458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7" name="عنصر نائب للتاريخ 6">
            <a:extLst>
              <a:ext uri="{FF2B5EF4-FFF2-40B4-BE49-F238E27FC236}">
                <a16:creationId xmlns:a16="http://schemas.microsoft.com/office/drawing/2014/main" id="{507FE6F2-C1A8-4B2D-AD43-AADE920C988B}"/>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8" name="عنصر نائب للتذييل 7">
            <a:extLst>
              <a:ext uri="{FF2B5EF4-FFF2-40B4-BE49-F238E27FC236}">
                <a16:creationId xmlns:a16="http://schemas.microsoft.com/office/drawing/2014/main" id="{B764667B-8941-4A4D-A299-74F3BC88A6CE}"/>
              </a:ext>
            </a:extLst>
          </p:cNvPr>
          <p:cNvSpPr>
            <a:spLocks noGrp="1"/>
          </p:cNvSpPr>
          <p:nvPr>
            <p:ph type="ftr" sz="quarter" idx="11"/>
          </p:nvPr>
        </p:nvSpPr>
        <p:spPr/>
        <p:txBody>
          <a:bodyPr/>
          <a:lstStyle/>
          <a:p>
            <a:endParaRPr lang="ar-OM"/>
          </a:p>
        </p:txBody>
      </p:sp>
      <p:sp>
        <p:nvSpPr>
          <p:cNvPr id="9" name="عنصر نائب لرقم الشريحة 8">
            <a:extLst>
              <a:ext uri="{FF2B5EF4-FFF2-40B4-BE49-F238E27FC236}">
                <a16:creationId xmlns:a16="http://schemas.microsoft.com/office/drawing/2014/main" id="{D14E2675-A5E7-45E3-B373-644623C0ED80}"/>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92727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3156A32-8F5E-493D-B460-9A590EA58840}"/>
              </a:ext>
            </a:extLst>
          </p:cNvPr>
          <p:cNvSpPr>
            <a:spLocks noGrp="1"/>
          </p:cNvSpPr>
          <p:nvPr>
            <p:ph type="title"/>
          </p:nvPr>
        </p:nvSpPr>
        <p:spPr/>
        <p:txBody>
          <a:bodyPr/>
          <a:lstStyle/>
          <a:p>
            <a:r>
              <a:rPr lang="ar-SA"/>
              <a:t>انقر لتحرير نمط عنوان الشكل الرئيسي</a:t>
            </a:r>
            <a:endParaRPr lang="ar-OM"/>
          </a:p>
        </p:txBody>
      </p:sp>
      <p:sp>
        <p:nvSpPr>
          <p:cNvPr id="3" name="عنصر نائب للتاريخ 2">
            <a:extLst>
              <a:ext uri="{FF2B5EF4-FFF2-40B4-BE49-F238E27FC236}">
                <a16:creationId xmlns:a16="http://schemas.microsoft.com/office/drawing/2014/main" id="{51F2B2CC-55C9-4908-A108-8C4EA0CDC8D9}"/>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4" name="عنصر نائب للتذييل 3">
            <a:extLst>
              <a:ext uri="{FF2B5EF4-FFF2-40B4-BE49-F238E27FC236}">
                <a16:creationId xmlns:a16="http://schemas.microsoft.com/office/drawing/2014/main" id="{F989CF2C-D45E-4CA6-841F-A386DF339E64}"/>
              </a:ext>
            </a:extLst>
          </p:cNvPr>
          <p:cNvSpPr>
            <a:spLocks noGrp="1"/>
          </p:cNvSpPr>
          <p:nvPr>
            <p:ph type="ftr" sz="quarter" idx="11"/>
          </p:nvPr>
        </p:nvSpPr>
        <p:spPr/>
        <p:txBody>
          <a:bodyPr/>
          <a:lstStyle/>
          <a:p>
            <a:endParaRPr lang="ar-OM"/>
          </a:p>
        </p:txBody>
      </p:sp>
      <p:sp>
        <p:nvSpPr>
          <p:cNvPr id="5" name="عنصر نائب لرقم الشريحة 4">
            <a:extLst>
              <a:ext uri="{FF2B5EF4-FFF2-40B4-BE49-F238E27FC236}">
                <a16:creationId xmlns:a16="http://schemas.microsoft.com/office/drawing/2014/main" id="{15253A33-3C95-4EE9-9DE7-0363A3477FF5}"/>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2296023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a:extLst>
              <a:ext uri="{FF2B5EF4-FFF2-40B4-BE49-F238E27FC236}">
                <a16:creationId xmlns:a16="http://schemas.microsoft.com/office/drawing/2014/main" id="{81C2B7E3-466A-4F1B-866D-CC98BEBCC8C2}"/>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3" name="عنصر نائب للتذييل 2">
            <a:extLst>
              <a:ext uri="{FF2B5EF4-FFF2-40B4-BE49-F238E27FC236}">
                <a16:creationId xmlns:a16="http://schemas.microsoft.com/office/drawing/2014/main" id="{1869E8F3-99D0-4FE8-8B98-7787737A0FBD}"/>
              </a:ext>
            </a:extLst>
          </p:cNvPr>
          <p:cNvSpPr>
            <a:spLocks noGrp="1"/>
          </p:cNvSpPr>
          <p:nvPr>
            <p:ph type="ftr" sz="quarter" idx="11"/>
          </p:nvPr>
        </p:nvSpPr>
        <p:spPr/>
        <p:txBody>
          <a:bodyPr/>
          <a:lstStyle/>
          <a:p>
            <a:endParaRPr lang="ar-OM"/>
          </a:p>
        </p:txBody>
      </p:sp>
      <p:sp>
        <p:nvSpPr>
          <p:cNvPr id="4" name="عنصر نائب لرقم الشريحة 3">
            <a:extLst>
              <a:ext uri="{FF2B5EF4-FFF2-40B4-BE49-F238E27FC236}">
                <a16:creationId xmlns:a16="http://schemas.microsoft.com/office/drawing/2014/main" id="{B1CE7F39-2921-4B4C-BB23-744FED387D5B}"/>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775429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682C482-F46B-4D4F-B618-8041267D5138}"/>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OM"/>
          </a:p>
        </p:txBody>
      </p:sp>
      <p:sp>
        <p:nvSpPr>
          <p:cNvPr id="3" name="عنصر نائب للمحتوى 2">
            <a:extLst>
              <a:ext uri="{FF2B5EF4-FFF2-40B4-BE49-F238E27FC236}">
                <a16:creationId xmlns:a16="http://schemas.microsoft.com/office/drawing/2014/main" id="{E35AAC59-7996-4A42-BB55-616DC8545E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نص 3">
            <a:extLst>
              <a:ext uri="{FF2B5EF4-FFF2-40B4-BE49-F238E27FC236}">
                <a16:creationId xmlns:a16="http://schemas.microsoft.com/office/drawing/2014/main" id="{0CBD73C5-E75B-4DE1-B55E-D5C18337FC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9C17B25E-2B78-45F7-B0AC-1AFD3571389C}"/>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6" name="عنصر نائب للتذييل 5">
            <a:extLst>
              <a:ext uri="{FF2B5EF4-FFF2-40B4-BE49-F238E27FC236}">
                <a16:creationId xmlns:a16="http://schemas.microsoft.com/office/drawing/2014/main" id="{878962E8-6212-4DAD-88FC-E286F2D57204}"/>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61992208-EBA8-4107-82D6-E05EEAABC4E0}"/>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88208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C8FE370-85E0-45A3-94DE-B091A5FCE94D}"/>
              </a:ext>
            </a:extLst>
          </p:cNvPr>
          <p:cNvSpPr>
            <a:spLocks noGrp="1"/>
          </p:cNvSpPr>
          <p:nvPr>
            <p:ph type="title"/>
          </p:nvPr>
        </p:nvSpPr>
        <p:spPr>
          <a:xfrm>
            <a:off x="839788" y="457200"/>
            <a:ext cx="3932237" cy="1600200"/>
          </a:xfrm>
        </p:spPr>
        <p:txBody>
          <a:bodyPr anchor="b"/>
          <a:lstStyle>
            <a:lvl1pPr>
              <a:defRPr sz="3200"/>
            </a:lvl1pPr>
          </a:lstStyle>
          <a:p>
            <a:r>
              <a:rPr lang="ar-SA"/>
              <a:t>انقر لتحرير نمط عنوان الشكل الرئيسي</a:t>
            </a:r>
            <a:endParaRPr lang="ar-OM"/>
          </a:p>
        </p:txBody>
      </p:sp>
      <p:sp>
        <p:nvSpPr>
          <p:cNvPr id="3" name="عنصر نائب للصورة 2">
            <a:extLst>
              <a:ext uri="{FF2B5EF4-FFF2-40B4-BE49-F238E27FC236}">
                <a16:creationId xmlns:a16="http://schemas.microsoft.com/office/drawing/2014/main" id="{468F2D05-B9FD-483A-BCD4-CEAC5F87A3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عنصر نائب للنص 3">
            <a:extLst>
              <a:ext uri="{FF2B5EF4-FFF2-40B4-BE49-F238E27FC236}">
                <a16:creationId xmlns:a16="http://schemas.microsoft.com/office/drawing/2014/main" id="{2D5D458E-1FF7-440C-AF74-43FA6AAA24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عنصر نائب للتاريخ 4">
            <a:extLst>
              <a:ext uri="{FF2B5EF4-FFF2-40B4-BE49-F238E27FC236}">
                <a16:creationId xmlns:a16="http://schemas.microsoft.com/office/drawing/2014/main" id="{1EB10E71-0B41-4665-A708-4822100DF40D}"/>
              </a:ext>
            </a:extLst>
          </p:cNvPr>
          <p:cNvSpPr>
            <a:spLocks noGrp="1"/>
          </p:cNvSpPr>
          <p:nvPr>
            <p:ph type="dt" sz="half" idx="10"/>
          </p:nvPr>
        </p:nvSpPr>
        <p:spPr/>
        <p:txBody>
          <a:bodyPr/>
          <a:lstStyle/>
          <a:p>
            <a:fld id="{58DEA809-82F4-43B2-8338-A376EFCAEF0D}" type="datetimeFigureOut">
              <a:rPr lang="ar-OM" smtClean="0"/>
              <a:t>16/08/1442</a:t>
            </a:fld>
            <a:endParaRPr lang="ar-OM"/>
          </a:p>
        </p:txBody>
      </p:sp>
      <p:sp>
        <p:nvSpPr>
          <p:cNvPr id="6" name="عنصر نائب للتذييل 5">
            <a:extLst>
              <a:ext uri="{FF2B5EF4-FFF2-40B4-BE49-F238E27FC236}">
                <a16:creationId xmlns:a16="http://schemas.microsoft.com/office/drawing/2014/main" id="{8B923BC0-653C-4F8B-B5E0-F2D4F83281DD}"/>
              </a:ext>
            </a:extLst>
          </p:cNvPr>
          <p:cNvSpPr>
            <a:spLocks noGrp="1"/>
          </p:cNvSpPr>
          <p:nvPr>
            <p:ph type="ftr" sz="quarter" idx="11"/>
          </p:nvPr>
        </p:nvSpPr>
        <p:spPr/>
        <p:txBody>
          <a:bodyPr/>
          <a:lstStyle/>
          <a:p>
            <a:endParaRPr lang="ar-OM"/>
          </a:p>
        </p:txBody>
      </p:sp>
      <p:sp>
        <p:nvSpPr>
          <p:cNvPr id="7" name="عنصر نائب لرقم الشريحة 6">
            <a:extLst>
              <a:ext uri="{FF2B5EF4-FFF2-40B4-BE49-F238E27FC236}">
                <a16:creationId xmlns:a16="http://schemas.microsoft.com/office/drawing/2014/main" id="{E4DB58F7-3D6B-4CFF-8DDF-F6FB4CED9E4A}"/>
              </a:ext>
            </a:extLst>
          </p:cNvPr>
          <p:cNvSpPr>
            <a:spLocks noGrp="1"/>
          </p:cNvSpPr>
          <p:nvPr>
            <p:ph type="sldNum" sz="quarter" idx="12"/>
          </p:nvPr>
        </p:nvSpPr>
        <p:spPr/>
        <p:txBody>
          <a:bodyPr/>
          <a:lstStyle/>
          <a:p>
            <a:fld id="{2FE9A377-4CF3-4E28-AACA-AA43F8203CF7}" type="slidenum">
              <a:rPr lang="ar-OM" smtClean="0"/>
              <a:t>‹#›</a:t>
            </a:fld>
            <a:endParaRPr lang="ar-OM"/>
          </a:p>
        </p:txBody>
      </p:sp>
    </p:spTree>
    <p:extLst>
      <p:ext uri="{BB962C8B-B14F-4D97-AF65-F5344CB8AC3E}">
        <p14:creationId xmlns:p14="http://schemas.microsoft.com/office/powerpoint/2010/main" val="2753473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a:extLst>
              <a:ext uri="{FF2B5EF4-FFF2-40B4-BE49-F238E27FC236}">
                <a16:creationId xmlns:a16="http://schemas.microsoft.com/office/drawing/2014/main" id="{497E6452-56F8-44CB-9500-C95F8030785F}"/>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ar-OM"/>
          </a:p>
        </p:txBody>
      </p:sp>
      <p:sp>
        <p:nvSpPr>
          <p:cNvPr id="3" name="عنصر نائب للنص 2">
            <a:extLst>
              <a:ext uri="{FF2B5EF4-FFF2-40B4-BE49-F238E27FC236}">
                <a16:creationId xmlns:a16="http://schemas.microsoft.com/office/drawing/2014/main" id="{3B2BB786-D366-4546-99FA-A8ECB5A76735}"/>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OM"/>
          </a:p>
        </p:txBody>
      </p:sp>
      <p:sp>
        <p:nvSpPr>
          <p:cNvPr id="4" name="عنصر نائب للتاريخ 3">
            <a:extLst>
              <a:ext uri="{FF2B5EF4-FFF2-40B4-BE49-F238E27FC236}">
                <a16:creationId xmlns:a16="http://schemas.microsoft.com/office/drawing/2014/main" id="{B9449408-3A2A-45E3-A710-80D70E3279AD}"/>
              </a:ext>
            </a:extLst>
          </p:cNvPr>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8DEA809-82F4-43B2-8338-A376EFCAEF0D}" type="datetimeFigureOut">
              <a:rPr lang="ar-OM" smtClean="0"/>
              <a:t>16/08/1442</a:t>
            </a:fld>
            <a:endParaRPr lang="ar-OM"/>
          </a:p>
        </p:txBody>
      </p:sp>
      <p:sp>
        <p:nvSpPr>
          <p:cNvPr id="5" name="عنصر نائب للتذييل 4">
            <a:extLst>
              <a:ext uri="{FF2B5EF4-FFF2-40B4-BE49-F238E27FC236}">
                <a16:creationId xmlns:a16="http://schemas.microsoft.com/office/drawing/2014/main" id="{443E6323-2B15-4FE5-A14D-0BE34444E9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عنصر نائب لرقم الشريحة 5">
            <a:extLst>
              <a:ext uri="{FF2B5EF4-FFF2-40B4-BE49-F238E27FC236}">
                <a16:creationId xmlns:a16="http://schemas.microsoft.com/office/drawing/2014/main" id="{CF405E4B-E23F-41C2-B663-FD7B63ADAF63}"/>
              </a:ext>
            </a:extLst>
          </p:cNvPr>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FE9A377-4CF3-4E28-AACA-AA43F8203CF7}" type="slidenum">
              <a:rPr lang="ar-OM" smtClean="0"/>
              <a:t>‹#›</a:t>
            </a:fld>
            <a:endParaRPr lang="ar-OM"/>
          </a:p>
        </p:txBody>
      </p:sp>
    </p:spTree>
    <p:extLst>
      <p:ext uri="{BB962C8B-B14F-4D97-AF65-F5344CB8AC3E}">
        <p14:creationId xmlns:p14="http://schemas.microsoft.com/office/powerpoint/2010/main" val="2713007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jpeg" /><Relationship Id="rId1" Type="http://schemas.openxmlformats.org/officeDocument/2006/relationships/slideLayout" Target="../slideLayouts/slideLayout2.xml" /><Relationship Id="rId4" Type="http://schemas.openxmlformats.org/officeDocument/2006/relationships/image" Target="../media/image3.png" /></Relationships>
</file>

<file path=ppt/slides/_rels/slide10.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3" Type="http://schemas.openxmlformats.org/officeDocument/2006/relationships/image" Target="../media/image13.jpeg" /><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3" Type="http://schemas.openxmlformats.org/officeDocument/2006/relationships/image" Target="../media/image14.png" /><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15.jpeg"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image" Target="../media/image16.jpeg"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17.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hyperlink" Target="https://e3arabi.com/%d8%a7%d9%84%d8%b1%d9%8a%d8%a7%d8%b6%d8%a9/%d8%a7%d9%84%d8%b6%d8%b1%d8%a8-%d8%a7%d9%84%d8%b3%d8%a7%d8%ad%d9%82-%d9%81%d9%8a-%d8%a7%d9%84%d9%83%d8%b1%d8%a9-%d8%a7%d9%84%d8%b7%d8%a7%d8%a6%d8%b1%d8%a9/" TargetMode="External"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4.png" /><Relationship Id="rId2" Type="http://schemas.openxmlformats.org/officeDocument/2006/relationships/hyperlink" Target="https://e3arabi.com/%d8%a7%d9%84%d8%b1%d9%8a%d8%a7%d8%b6%d8%a9/%d8%ad%d8%a7%d8%a6%d8%b7-%d8%a7%d9%84%d8%b5%d8%af-%d9%81%d9%8a-%d9%83%d8%b1%d8%a9-%d8%a7%d9%84%d8%b7%d8%a7%d8%a6%d8%b1%d8%a9/" TargetMode="External"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 name="Rectangle 255">
            <a:extLst>
              <a:ext uri="{FF2B5EF4-FFF2-40B4-BE49-F238E27FC236}">
                <a16:creationId xmlns:a16="http://schemas.microsoft.com/office/drawing/2014/main" id="{D1520B01-A2E4-41C2-8A8F-7683F2508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26FD6023-6F68-45DC-9E50-33FE4CE12E77}"/>
              </a:ext>
            </a:extLst>
          </p:cNvPr>
          <p:cNvSpPr>
            <a:spLocks noGrp="1"/>
          </p:cNvSpPr>
          <p:nvPr>
            <p:ph type="title"/>
          </p:nvPr>
        </p:nvSpPr>
        <p:spPr>
          <a:xfrm>
            <a:off x="4354513" y="841375"/>
            <a:ext cx="3505200" cy="3114698"/>
          </a:xfrm>
        </p:spPr>
        <p:txBody>
          <a:bodyPr vert="horz" lIns="91440" tIns="45720" rIns="91440" bIns="45720" rtlCol="0" anchor="b">
            <a:normAutofit fontScale="90000"/>
          </a:bodyPr>
          <a:lstStyle/>
          <a:p>
            <a:pPr algn="ctr" rtl="0"/>
            <a:r>
              <a:rPr lang="en-US" sz="5600" b="1" kern="1200" cap="none" spc="0" dirty="0" err="1">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الارسال</a:t>
            </a:r>
            <a:r>
              <a:rPr lang="en-US"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 </a:t>
            </a:r>
            <a:r>
              <a:rPr lang="en-US" sz="5600" b="1" kern="1200" cap="none" spc="0" dirty="0" err="1">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المواجه</a:t>
            </a:r>
            <a:r>
              <a:rPr lang="en-US"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 </a:t>
            </a:r>
            <a:r>
              <a:rPr lang="en-US" sz="5600" b="1" kern="1200" cap="none" spc="0" dirty="0" err="1">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من</a:t>
            </a:r>
            <a:r>
              <a:rPr lang="en-US"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 </a:t>
            </a:r>
            <a:r>
              <a:rPr lang="ar-OM"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أعلى</a:t>
            </a:r>
            <a:r>
              <a:rPr lang="en-US"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    (</a:t>
            </a:r>
            <a:r>
              <a:rPr lang="en-US" sz="5600" b="1" kern="1200" cap="none" spc="0" dirty="0" err="1">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التنسي</a:t>
            </a:r>
            <a:r>
              <a:rPr lang="en-US" sz="5600" b="1" kern="1200" cap="none" spc="0" dirty="0">
                <a:ln w="6600">
                  <a:solidFill>
                    <a:schemeClr val="accent2"/>
                  </a:solidFill>
                  <a:prstDash val="solid"/>
                </a:ln>
                <a:solidFill>
                  <a:schemeClr val="bg1"/>
                </a:solidFill>
                <a:effectLst>
                  <a:outerShdw dist="38100" dir="2700000" algn="tl" rotWithShape="0">
                    <a:schemeClr val="accent2"/>
                  </a:outerShdw>
                </a:effectLst>
                <a:latin typeface="+mj-lt"/>
                <a:ea typeface="+mj-ea"/>
                <a:cs typeface="+mj-cs"/>
              </a:rPr>
              <a:t>)</a:t>
            </a:r>
          </a:p>
        </p:txBody>
      </p:sp>
      <p:sp>
        <p:nvSpPr>
          <p:cNvPr id="3" name="عنصر نائب للمحتوى 2">
            <a:extLst>
              <a:ext uri="{FF2B5EF4-FFF2-40B4-BE49-F238E27FC236}">
                <a16:creationId xmlns:a16="http://schemas.microsoft.com/office/drawing/2014/main" id="{1BB6684C-681D-485E-892D-BEE8DD090409}"/>
              </a:ext>
            </a:extLst>
          </p:cNvPr>
          <p:cNvSpPr>
            <a:spLocks noGrp="1"/>
          </p:cNvSpPr>
          <p:nvPr>
            <p:ph idx="1"/>
          </p:nvPr>
        </p:nvSpPr>
        <p:spPr>
          <a:xfrm>
            <a:off x="4354513" y="4337072"/>
            <a:ext cx="3506264" cy="1671616"/>
          </a:xfrm>
        </p:spPr>
        <p:txBody>
          <a:bodyPr vert="horz" lIns="91440" tIns="45720" rIns="91440" bIns="45720" rtlCol="0">
            <a:normAutofit/>
          </a:bodyPr>
          <a:lstStyle/>
          <a:p>
            <a:pPr marL="0" indent="0" algn="ctr" rtl="0">
              <a:buNone/>
            </a:pPr>
            <a:r>
              <a:rPr lang="en-US" sz="2400" kern="1200" dirty="0" err="1">
                <a:solidFill>
                  <a:schemeClr val="bg1"/>
                </a:solidFill>
                <a:latin typeface="+mn-lt"/>
                <a:ea typeface="+mn-ea"/>
                <a:cs typeface="+mn-cs"/>
              </a:rPr>
              <a:t>للصف</a:t>
            </a:r>
            <a:r>
              <a:rPr lang="en-US" sz="2400" kern="1200" dirty="0">
                <a:solidFill>
                  <a:schemeClr val="bg1"/>
                </a:solidFill>
                <a:latin typeface="+mn-lt"/>
                <a:ea typeface="+mn-ea"/>
                <a:cs typeface="+mn-cs"/>
              </a:rPr>
              <a:t> </a:t>
            </a:r>
            <a:r>
              <a:rPr lang="en-US" sz="2400" kern="1200" dirty="0" err="1">
                <a:solidFill>
                  <a:schemeClr val="bg1"/>
                </a:solidFill>
                <a:latin typeface="+mn-lt"/>
                <a:ea typeface="+mn-ea"/>
                <a:cs typeface="+mn-cs"/>
              </a:rPr>
              <a:t>السابع</a:t>
            </a:r>
            <a:r>
              <a:rPr lang="en-US" sz="2400" kern="1200" dirty="0">
                <a:solidFill>
                  <a:schemeClr val="bg1"/>
                </a:solidFill>
                <a:latin typeface="+mn-lt"/>
                <a:ea typeface="+mn-ea"/>
                <a:cs typeface="+mn-cs"/>
              </a:rPr>
              <a:t> </a:t>
            </a:r>
            <a:r>
              <a:rPr lang="en-US" sz="2400" kern="1200" dirty="0" err="1">
                <a:solidFill>
                  <a:schemeClr val="bg1"/>
                </a:solidFill>
                <a:latin typeface="+mn-lt"/>
                <a:ea typeface="+mn-ea"/>
                <a:cs typeface="+mn-cs"/>
              </a:rPr>
              <a:t>الاساسي</a:t>
            </a:r>
            <a:endParaRPr lang="en-US" sz="2400" kern="1200" dirty="0">
              <a:solidFill>
                <a:schemeClr val="bg1"/>
              </a:solidFill>
              <a:latin typeface="+mn-lt"/>
              <a:ea typeface="+mn-ea"/>
              <a:cs typeface="+mn-cs"/>
            </a:endParaRPr>
          </a:p>
        </p:txBody>
      </p:sp>
      <p:grpSp>
        <p:nvGrpSpPr>
          <p:cNvPr id="257" name="Group 256">
            <a:extLst>
              <a:ext uri="{FF2B5EF4-FFF2-40B4-BE49-F238E27FC236}">
                <a16:creationId xmlns:a16="http://schemas.microsoft.com/office/drawing/2014/main" id="{1F634C0A-A487-42AF-8DFD-4DAD62FE92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4087640" cy="6858000"/>
            <a:chOff x="1" y="0"/>
            <a:chExt cx="4087640" cy="6858000"/>
          </a:xfrm>
          <a:effectLst>
            <a:outerShdw blurRad="381000" dist="152400" algn="ctr" rotWithShape="0">
              <a:srgbClr val="000000">
                <a:alpha val="10000"/>
              </a:srgbClr>
            </a:outerShdw>
          </a:effectLst>
        </p:grpSpPr>
        <p:sp>
          <p:nvSpPr>
            <p:cNvPr id="258" name="Freeform: Shape 257">
              <a:extLst>
                <a:ext uri="{FF2B5EF4-FFF2-40B4-BE49-F238E27FC236}">
                  <a16:creationId xmlns:a16="http://schemas.microsoft.com/office/drawing/2014/main" id="{7412B137-E115-42F2-8CF9-67E40B5D2C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Freeform: Shape 258">
              <a:extLst>
                <a:ext uri="{FF2B5EF4-FFF2-40B4-BE49-F238E27FC236}">
                  <a16:creationId xmlns:a16="http://schemas.microsoft.com/office/drawing/2014/main" id="{0779E94B-3A8C-4695-9DA1-2EDEFB170B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2050" name="Picture 2" descr="الخطوات الفنية للإرسال - تربية بدنية - الأستاذ مجدي المدرسة الابتدائية أ  عيلوط">
            <a:extLst>
              <a:ext uri="{FF2B5EF4-FFF2-40B4-BE49-F238E27FC236}">
                <a16:creationId xmlns:a16="http://schemas.microsoft.com/office/drawing/2014/main" id="{D180344D-D8B6-4894-9177-50461C6BD8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482" r="24504" b="1"/>
          <a:stretch/>
        </p:blipFill>
        <p:spPr bwMode="auto">
          <a:xfrm>
            <a:off x="20" y="10"/>
            <a:ext cx="3910064" cy="6857990"/>
          </a:xfrm>
          <a:custGeom>
            <a:avLst/>
            <a:gdLst/>
            <a:ahLst/>
            <a:cxnLst/>
            <a:rect l="l" t="t" r="r" b="b"/>
            <a:pathLst>
              <a:path w="3910084" h="6858000">
                <a:moveTo>
                  <a:pt x="0" y="0"/>
                </a:moveTo>
                <a:lnTo>
                  <a:pt x="2996382" y="0"/>
                </a:lnTo>
                <a:lnTo>
                  <a:pt x="3563333" y="1750276"/>
                </a:lnTo>
                <a:lnTo>
                  <a:pt x="3910084" y="6054385"/>
                </a:lnTo>
                <a:lnTo>
                  <a:pt x="3791309"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grpSp>
        <p:nvGrpSpPr>
          <p:cNvPr id="260" name="Group 259">
            <a:extLst>
              <a:ext uri="{FF2B5EF4-FFF2-40B4-BE49-F238E27FC236}">
                <a16:creationId xmlns:a16="http://schemas.microsoft.com/office/drawing/2014/main" id="{066EE5A2-0D35-4D6A-A5C7-1CA91F740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8589" y="0"/>
            <a:ext cx="1339053" cy="6858000"/>
            <a:chOff x="2661507" y="0"/>
            <a:chExt cx="1339053" cy="6858000"/>
          </a:xfrm>
        </p:grpSpPr>
        <p:sp>
          <p:nvSpPr>
            <p:cNvPr id="261" name="Freeform: Shape 260">
              <a:extLst>
                <a:ext uri="{FF2B5EF4-FFF2-40B4-BE49-F238E27FC236}">
                  <a16:creationId xmlns:a16="http://schemas.microsoft.com/office/drawing/2014/main" id="{4DFBB771-C61C-4F38-ABBB-98A2D8476D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2" name="Freeform: Shape 261">
              <a:extLst>
                <a:ext uri="{FF2B5EF4-FFF2-40B4-BE49-F238E27FC236}">
                  <a16:creationId xmlns:a16="http://schemas.microsoft.com/office/drawing/2014/main" id="{A2432BD6-3DCC-4397-BD7F-3FE84F3210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63" name="Group 262">
            <a:extLst>
              <a:ext uri="{FF2B5EF4-FFF2-40B4-BE49-F238E27FC236}">
                <a16:creationId xmlns:a16="http://schemas.microsoft.com/office/drawing/2014/main" id="{56AA1647-0DA6-4A17-B3E1-95D61BD5471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60" y="0"/>
            <a:ext cx="4087640" cy="6858000"/>
            <a:chOff x="1" y="0"/>
            <a:chExt cx="4087640" cy="6858000"/>
          </a:xfrm>
          <a:effectLst>
            <a:outerShdw blurRad="381000" dist="152400" algn="ctr" rotWithShape="0">
              <a:srgbClr val="000000">
                <a:alpha val="10000"/>
              </a:srgbClr>
            </a:outerShdw>
          </a:effectLst>
        </p:grpSpPr>
        <p:sp>
          <p:nvSpPr>
            <p:cNvPr id="264" name="Freeform: Shape 263">
              <a:extLst>
                <a:ext uri="{FF2B5EF4-FFF2-40B4-BE49-F238E27FC236}">
                  <a16:creationId xmlns:a16="http://schemas.microsoft.com/office/drawing/2014/main" id="{1F1D8352-2F00-4057-8781-E455C455B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0"/>
              <a:ext cx="3986041" cy="6858000"/>
            </a:xfrm>
            <a:custGeom>
              <a:avLst/>
              <a:gdLst>
                <a:gd name="connsiteX0" fmla="*/ 0 w 3986041"/>
                <a:gd name="connsiteY0" fmla="*/ 0 h 6858000"/>
                <a:gd name="connsiteX1" fmla="*/ 3066495 w 3986041"/>
                <a:gd name="connsiteY1" fmla="*/ 0 h 6858000"/>
                <a:gd name="connsiteX2" fmla="*/ 3427241 w 3986041"/>
                <a:gd name="connsiteY2" fmla="*/ 1211943 h 6858000"/>
                <a:gd name="connsiteX3" fmla="*/ 3986041 w 3986041"/>
                <a:gd name="connsiteY3" fmla="*/ 4122057 h 6858000"/>
                <a:gd name="connsiteX4" fmla="*/ 3751724 w 3986041"/>
                <a:gd name="connsiteY4" fmla="*/ 6858000 h 6858000"/>
                <a:gd name="connsiteX5" fmla="*/ 0 w 3986041"/>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86041" h="6858000">
                  <a:moveTo>
                    <a:pt x="0" y="0"/>
                  </a:moveTo>
                  <a:lnTo>
                    <a:pt x="3066495" y="0"/>
                  </a:lnTo>
                  <a:lnTo>
                    <a:pt x="3427241" y="1211943"/>
                  </a:lnTo>
                  <a:lnTo>
                    <a:pt x="3986041" y="4122057"/>
                  </a:lnTo>
                  <a:lnTo>
                    <a:pt x="3751724" y="6858000"/>
                  </a:lnTo>
                  <a:lnTo>
                    <a:pt x="0" y="6858000"/>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Freeform: Shape 264">
              <a:extLst>
                <a:ext uri="{FF2B5EF4-FFF2-40B4-BE49-F238E27FC236}">
                  <a16:creationId xmlns:a16="http://schemas.microsoft.com/office/drawing/2014/main" id="{3BE70D92-7E07-4A6F-BD82-729F71C268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1026" name="Picture 2" descr="الخطوات الفنية للإرسال - تربية بدنية - الأستاذ مجدي المدرسة الابتدائية أ  عيلوط">
            <a:extLst>
              <a:ext uri="{FF2B5EF4-FFF2-40B4-BE49-F238E27FC236}">
                <a16:creationId xmlns:a16="http://schemas.microsoft.com/office/drawing/2014/main" id="{CC9EDFBA-BF08-4898-8AFE-B97ECBC8DC8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45" r="8885"/>
          <a:stretch/>
        </p:blipFill>
        <p:spPr bwMode="auto">
          <a:xfrm>
            <a:off x="8281916" y="1"/>
            <a:ext cx="3910084" cy="6858000"/>
          </a:xfrm>
          <a:custGeom>
            <a:avLst/>
            <a:gdLst/>
            <a:ahLst/>
            <a:cxnLst/>
            <a:rect l="l" t="t" r="r" b="b"/>
            <a:pathLst>
              <a:path w="3910084" h="6858000">
                <a:moveTo>
                  <a:pt x="118775" y="0"/>
                </a:moveTo>
                <a:lnTo>
                  <a:pt x="3910084" y="0"/>
                </a:lnTo>
                <a:lnTo>
                  <a:pt x="3910084" y="6858000"/>
                </a:lnTo>
                <a:lnTo>
                  <a:pt x="913702" y="6858000"/>
                </a:lnTo>
                <a:lnTo>
                  <a:pt x="346751" y="5107724"/>
                </a:lnTo>
                <a:lnTo>
                  <a:pt x="0" y="803615"/>
                </a:lnTo>
                <a:close/>
              </a:path>
            </a:pathLst>
          </a:custGeom>
          <a:noFill/>
          <a:extLst>
            <a:ext uri="{909E8E84-426E-40DD-AFC4-6F175D3DCCD1}">
              <a14:hiddenFill xmlns:a14="http://schemas.microsoft.com/office/drawing/2010/main">
                <a:solidFill>
                  <a:srgbClr val="FFFFFF"/>
                </a:solidFill>
              </a14:hiddenFill>
            </a:ext>
          </a:extLst>
        </p:spPr>
      </p:pic>
      <p:grpSp>
        <p:nvGrpSpPr>
          <p:cNvPr id="266" name="Group 265">
            <a:extLst>
              <a:ext uri="{FF2B5EF4-FFF2-40B4-BE49-F238E27FC236}">
                <a16:creationId xmlns:a16="http://schemas.microsoft.com/office/drawing/2014/main" id="{08D20F07-CD49-4F17-BC00-9429DA80C5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59" y="-2"/>
            <a:ext cx="1339053" cy="6858000"/>
            <a:chOff x="2661507" y="0"/>
            <a:chExt cx="1339053" cy="6858000"/>
          </a:xfrm>
          <a:effectLst>
            <a:outerShdw blurRad="381000" dist="152400" dir="10800000" algn="r" rotWithShape="0">
              <a:prstClr val="black">
                <a:alpha val="10000"/>
              </a:prstClr>
            </a:outerShdw>
          </a:effectLst>
        </p:grpSpPr>
        <p:sp>
          <p:nvSpPr>
            <p:cNvPr id="267" name="Freeform: Shape 266">
              <a:extLst>
                <a:ext uri="{FF2B5EF4-FFF2-40B4-BE49-F238E27FC236}">
                  <a16:creationId xmlns:a16="http://schemas.microsoft.com/office/drawing/2014/main" id="{11F66703-4D0D-42DF-8150-991FE9F869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8" name="Freeform: Shape 267">
              <a:extLst>
                <a:ext uri="{FF2B5EF4-FFF2-40B4-BE49-F238E27FC236}">
                  <a16:creationId xmlns:a16="http://schemas.microsoft.com/office/drawing/2014/main" id="{E96840F9-95E6-4C98-BFE4-21B5954236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61507"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623551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48274F0-31C5-4EB2-8F08-5D21B1FE7194}"/>
              </a:ext>
            </a:extLst>
          </p:cNvPr>
          <p:cNvSpPr>
            <a:spLocks noGrp="1"/>
          </p:cNvSpPr>
          <p:nvPr>
            <p:ph type="title"/>
          </p:nvPr>
        </p:nvSpPr>
        <p:spPr/>
        <p:txBody>
          <a:bodyPr/>
          <a:lstStyle/>
          <a:p>
            <a:endParaRPr lang="ar-OM" dirty="0"/>
          </a:p>
        </p:txBody>
      </p:sp>
      <p:graphicFrame>
        <p:nvGraphicFramePr>
          <p:cNvPr id="8" name="جدول 8">
            <a:extLst>
              <a:ext uri="{FF2B5EF4-FFF2-40B4-BE49-F238E27FC236}">
                <a16:creationId xmlns:a16="http://schemas.microsoft.com/office/drawing/2014/main" id="{66B4343B-9E47-4CFE-8CD0-1C220D508560}"/>
              </a:ext>
            </a:extLst>
          </p:cNvPr>
          <p:cNvGraphicFramePr>
            <a:graphicFrameLocks noGrp="1"/>
          </p:cNvGraphicFramePr>
          <p:nvPr>
            <p:ph idx="1"/>
            <p:extLst>
              <p:ext uri="{D42A27DB-BD31-4B8C-83A1-F6EECF244321}">
                <p14:modId xmlns:p14="http://schemas.microsoft.com/office/powerpoint/2010/main" val="3357784418"/>
              </p:ext>
            </p:extLst>
          </p:nvPr>
        </p:nvGraphicFramePr>
        <p:xfrm>
          <a:off x="730329" y="1986345"/>
          <a:ext cx="10731342" cy="2595594"/>
        </p:xfrm>
        <a:graphic>
          <a:graphicData uri="http://schemas.openxmlformats.org/drawingml/2006/table">
            <a:tbl>
              <a:tblPr rtl="1" firstRow="1" bandRow="1">
                <a:tableStyleId>{5C22544A-7EE6-4342-B048-85BDC9FD1C3A}</a:tableStyleId>
              </a:tblPr>
              <a:tblGrid>
                <a:gridCol w="2788872">
                  <a:extLst>
                    <a:ext uri="{9D8B030D-6E8A-4147-A177-3AD203B41FA5}">
                      <a16:colId xmlns:a16="http://schemas.microsoft.com/office/drawing/2014/main" val="1371936783"/>
                    </a:ext>
                  </a:extLst>
                </a:gridCol>
                <a:gridCol w="3971235">
                  <a:extLst>
                    <a:ext uri="{9D8B030D-6E8A-4147-A177-3AD203B41FA5}">
                      <a16:colId xmlns:a16="http://schemas.microsoft.com/office/drawing/2014/main" val="1766280603"/>
                    </a:ext>
                  </a:extLst>
                </a:gridCol>
                <a:gridCol w="3971235">
                  <a:extLst>
                    <a:ext uri="{9D8B030D-6E8A-4147-A177-3AD203B41FA5}">
                      <a16:colId xmlns:a16="http://schemas.microsoft.com/office/drawing/2014/main" val="280950676"/>
                    </a:ext>
                  </a:extLst>
                </a:gridCol>
              </a:tblGrid>
              <a:tr h="487081">
                <a:tc>
                  <a:txBody>
                    <a:bodyPr/>
                    <a:lstStyle/>
                    <a:p>
                      <a:pPr rtl="1"/>
                      <a:r>
                        <a:rPr lang="ar-OM" dirty="0"/>
                        <a:t>الاخطـــاء</a:t>
                      </a:r>
                    </a:p>
                  </a:txBody>
                  <a:tcPr/>
                </a:tc>
                <a:tc>
                  <a:txBody>
                    <a:bodyPr/>
                    <a:lstStyle/>
                    <a:p>
                      <a:pPr rtl="1"/>
                      <a:r>
                        <a:rPr lang="ar-OM" dirty="0"/>
                        <a:t>سببهـــا</a:t>
                      </a:r>
                    </a:p>
                  </a:txBody>
                  <a:tcPr/>
                </a:tc>
                <a:tc>
                  <a:txBody>
                    <a:bodyPr/>
                    <a:lstStyle/>
                    <a:p>
                      <a:pPr rtl="1"/>
                      <a:r>
                        <a:rPr lang="ar-OM" dirty="0"/>
                        <a:t>تصحيحهــــا</a:t>
                      </a:r>
                    </a:p>
                  </a:txBody>
                  <a:tcPr/>
                </a:tc>
                <a:extLst>
                  <a:ext uri="{0D108BD9-81ED-4DB2-BD59-A6C34878D82A}">
                    <a16:rowId xmlns:a16="http://schemas.microsoft.com/office/drawing/2014/main" val="2772326787"/>
                  </a:ext>
                </a:extLst>
              </a:tr>
              <a:tr h="2108513">
                <a:tc>
                  <a:txBody>
                    <a:bodyPr/>
                    <a:lstStyle/>
                    <a:p>
                      <a:pPr rtl="1"/>
                      <a:r>
                        <a:rPr lang="ar-OM" dirty="0"/>
                        <a:t>- </a:t>
                      </a:r>
                      <a:r>
                        <a:rPr lang="ar-OM" sz="2800" b="1" dirty="0"/>
                        <a:t>عــدم سقوط الكرة في المكان الصحيح</a:t>
                      </a:r>
                    </a:p>
                  </a:txBody>
                  <a:tcPr/>
                </a:tc>
                <a:tc>
                  <a:txBody>
                    <a:bodyPr/>
                    <a:lstStyle/>
                    <a:p>
                      <a:pPr rtl="1"/>
                      <a:r>
                        <a:rPr lang="ar-OM" dirty="0"/>
                        <a:t>- </a:t>
                      </a:r>
                      <a:r>
                        <a:rPr lang="ar-OM" sz="2800" b="1" dirty="0"/>
                        <a:t>ضعف عضلات الذراعين</a:t>
                      </a:r>
                    </a:p>
                    <a:p>
                      <a:pPr rtl="1"/>
                      <a:r>
                        <a:rPr lang="ar-OM" sz="2800" b="1" dirty="0"/>
                        <a:t>- ضعف صفة </a:t>
                      </a:r>
                      <a:r>
                        <a:rPr lang="ar-OM" sz="2800" b="1" dirty="0" err="1"/>
                        <a:t>الدقه</a:t>
                      </a:r>
                      <a:endParaRPr lang="ar-OM" sz="2800" b="1" dirty="0"/>
                    </a:p>
                  </a:txBody>
                  <a:tcPr/>
                </a:tc>
                <a:tc>
                  <a:txBody>
                    <a:bodyPr/>
                    <a:lstStyle/>
                    <a:p>
                      <a:pPr marL="285750" indent="-285750" rtl="1">
                        <a:buFontTx/>
                        <a:buChar char="-"/>
                      </a:pPr>
                      <a:r>
                        <a:rPr lang="ar-OM" sz="2800" b="1" dirty="0"/>
                        <a:t>تدريبات لتقوية عضلات الذراعين</a:t>
                      </a:r>
                    </a:p>
                    <a:p>
                      <a:pPr marL="285750" indent="-285750" rtl="1">
                        <a:buFontTx/>
                        <a:buChar char="-"/>
                      </a:pPr>
                      <a:r>
                        <a:rPr lang="ar-OM" sz="2800" b="1" dirty="0"/>
                        <a:t>تدريبات لتنمية صفة </a:t>
                      </a:r>
                      <a:r>
                        <a:rPr lang="ar-OM" sz="2800" b="1" dirty="0" err="1"/>
                        <a:t>الدقه</a:t>
                      </a:r>
                      <a:endParaRPr lang="ar-OM" sz="2800" b="1" dirty="0"/>
                    </a:p>
                  </a:txBody>
                  <a:tcPr/>
                </a:tc>
                <a:extLst>
                  <a:ext uri="{0D108BD9-81ED-4DB2-BD59-A6C34878D82A}">
                    <a16:rowId xmlns:a16="http://schemas.microsoft.com/office/drawing/2014/main" val="338610537"/>
                  </a:ext>
                </a:extLst>
              </a:tr>
            </a:tbl>
          </a:graphicData>
        </a:graphic>
      </p:graphicFrame>
      <p:pic>
        <p:nvPicPr>
          <p:cNvPr id="7" name="صورة 6">
            <a:extLst>
              <a:ext uri="{FF2B5EF4-FFF2-40B4-BE49-F238E27FC236}">
                <a16:creationId xmlns:a16="http://schemas.microsoft.com/office/drawing/2014/main" id="{65DD1E11-0B39-486B-AD3A-6CA1865299CE}"/>
              </a:ext>
            </a:extLst>
          </p:cNvPr>
          <p:cNvPicPr>
            <a:picLocks noChangeAspect="1"/>
          </p:cNvPicPr>
          <p:nvPr/>
        </p:nvPicPr>
        <p:blipFill>
          <a:blip r:embed="rId2"/>
          <a:stretch>
            <a:fillRect/>
          </a:stretch>
        </p:blipFill>
        <p:spPr>
          <a:xfrm>
            <a:off x="1921168" y="660782"/>
            <a:ext cx="9144793" cy="731583"/>
          </a:xfrm>
          <a:prstGeom prst="rect">
            <a:avLst/>
          </a:prstGeom>
        </p:spPr>
      </p:pic>
    </p:spTree>
    <p:extLst>
      <p:ext uri="{BB962C8B-B14F-4D97-AF65-F5344CB8AC3E}">
        <p14:creationId xmlns:p14="http://schemas.microsoft.com/office/powerpoint/2010/main" val="1498858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عنوان 1">
            <a:extLst>
              <a:ext uri="{FF2B5EF4-FFF2-40B4-BE49-F238E27FC236}">
                <a16:creationId xmlns:a16="http://schemas.microsoft.com/office/drawing/2014/main" id="{6A911B88-93F1-4FD3-BEAE-EE7B4597AA32}"/>
              </a:ext>
            </a:extLst>
          </p:cNvPr>
          <p:cNvSpPr>
            <a:spLocks noGrp="1"/>
          </p:cNvSpPr>
          <p:nvPr>
            <p:ph type="title"/>
          </p:nvPr>
        </p:nvSpPr>
        <p:spPr>
          <a:xfrm>
            <a:off x="6094105" y="802955"/>
            <a:ext cx="4977976" cy="1454051"/>
          </a:xfrm>
        </p:spPr>
        <p:txBody>
          <a:bodyPr>
            <a:normAutofit/>
          </a:bodyPr>
          <a:lstStyle/>
          <a:p>
            <a:r>
              <a:rPr lang="ar-OM">
                <a:solidFill>
                  <a:srgbClr val="000000"/>
                </a:solidFill>
              </a:rPr>
              <a:t>القـــواعد القـــانونيه</a:t>
            </a:r>
          </a:p>
        </p:txBody>
      </p:sp>
      <p:sp>
        <p:nvSpPr>
          <p:cNvPr id="75"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050" name="Picture 2" descr="كرة الطائرة - احمد مرشود">
            <a:extLst>
              <a:ext uri="{FF2B5EF4-FFF2-40B4-BE49-F238E27FC236}">
                <a16:creationId xmlns:a16="http://schemas.microsoft.com/office/drawing/2014/main" id="{538FD458-3CC2-4682-9C69-696AB98D0B01}"/>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2849" r="5364"/>
          <a:stretch/>
        </p:blipFill>
        <p:spPr bwMode="auto">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3" name="عنصر نائب للمحتوى 2">
            <a:extLst>
              <a:ext uri="{FF2B5EF4-FFF2-40B4-BE49-F238E27FC236}">
                <a16:creationId xmlns:a16="http://schemas.microsoft.com/office/drawing/2014/main" id="{34E499B0-7C7B-481B-AE1E-AB04422DD102}"/>
              </a:ext>
            </a:extLst>
          </p:cNvPr>
          <p:cNvSpPr>
            <a:spLocks noGrp="1"/>
          </p:cNvSpPr>
          <p:nvPr>
            <p:ph idx="1"/>
          </p:nvPr>
        </p:nvSpPr>
        <p:spPr>
          <a:xfrm>
            <a:off x="6090574" y="2421682"/>
            <a:ext cx="4977578" cy="3639289"/>
          </a:xfrm>
        </p:spPr>
        <p:txBody>
          <a:bodyPr anchor="ctr">
            <a:normAutofit/>
          </a:bodyPr>
          <a:lstStyle/>
          <a:p>
            <a:r>
              <a:rPr lang="ar-OM" sz="2400" b="1" dirty="0">
                <a:solidFill>
                  <a:srgbClr val="000000"/>
                </a:solidFill>
              </a:rPr>
              <a:t>الكــــرة: مستديرة ومصنوعه من جلد مرن أو جلد صناعي وبداخلها كيس هوائي مصنوع من المطاط </a:t>
            </a:r>
            <a:r>
              <a:rPr lang="ar-OM" sz="2400" b="1" dirty="0" err="1">
                <a:solidFill>
                  <a:srgbClr val="000000"/>
                </a:solidFill>
              </a:rPr>
              <a:t>أومادة</a:t>
            </a:r>
            <a:r>
              <a:rPr lang="ar-OM" sz="2400" b="1" dirty="0">
                <a:solidFill>
                  <a:srgbClr val="000000"/>
                </a:solidFill>
              </a:rPr>
              <a:t> مماثــله</a:t>
            </a:r>
          </a:p>
          <a:p>
            <a:r>
              <a:rPr lang="ar-OM" sz="2400" b="1" dirty="0">
                <a:solidFill>
                  <a:srgbClr val="000000"/>
                </a:solidFill>
              </a:rPr>
              <a:t>تكون تشكيلة من الألوان ( الأزرق/الأصفر/ والاحمر)</a:t>
            </a:r>
          </a:p>
          <a:p>
            <a:r>
              <a:rPr lang="ar-OM" sz="2400" b="1" dirty="0">
                <a:solidFill>
                  <a:srgbClr val="000000"/>
                </a:solidFill>
              </a:rPr>
              <a:t>محيط الكرة 65-67سم ووزنها 260- 280 جرام</a:t>
            </a:r>
          </a:p>
        </p:txBody>
      </p:sp>
    </p:spTree>
    <p:extLst>
      <p:ext uri="{BB962C8B-B14F-4D97-AF65-F5344CB8AC3E}">
        <p14:creationId xmlns:p14="http://schemas.microsoft.com/office/powerpoint/2010/main" val="2918549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عنوان 1">
            <a:extLst>
              <a:ext uri="{FF2B5EF4-FFF2-40B4-BE49-F238E27FC236}">
                <a16:creationId xmlns:a16="http://schemas.microsoft.com/office/drawing/2014/main" id="{7592C17F-2478-4B32-8384-6EC64CF8B00C}"/>
              </a:ext>
            </a:extLst>
          </p:cNvPr>
          <p:cNvSpPr>
            <a:spLocks noGrp="1"/>
          </p:cNvSpPr>
          <p:nvPr>
            <p:ph type="title"/>
          </p:nvPr>
        </p:nvSpPr>
        <p:spPr>
          <a:xfrm>
            <a:off x="6094105" y="802955"/>
            <a:ext cx="4977976" cy="1454051"/>
          </a:xfrm>
        </p:spPr>
        <p:txBody>
          <a:bodyPr>
            <a:normAutofit/>
          </a:bodyPr>
          <a:lstStyle/>
          <a:p>
            <a:r>
              <a:rPr lang="ar-OM">
                <a:solidFill>
                  <a:srgbClr val="000000"/>
                </a:solidFill>
              </a:rPr>
              <a:t>تكـــوين الفريق</a:t>
            </a:r>
          </a:p>
        </p:txBody>
      </p:sp>
      <p:sp>
        <p:nvSpPr>
          <p:cNvPr id="14"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صورة 4">
            <a:extLst>
              <a:ext uri="{FF2B5EF4-FFF2-40B4-BE49-F238E27FC236}">
                <a16:creationId xmlns:a16="http://schemas.microsoft.com/office/drawing/2014/main" id="{87422006-0211-4FAE-B31E-2DBFADA8DAA1}"/>
              </a:ext>
            </a:extLst>
          </p:cNvPr>
          <p:cNvPicPr>
            <a:picLocks noChangeAspect="1"/>
          </p:cNvPicPr>
          <p:nvPr/>
        </p:nvPicPr>
        <p:blipFill rotWithShape="1">
          <a:blip r:embed="rId3">
            <a:alphaModFix/>
          </a:blip>
          <a:srcRect l="20311" r="16110"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عنصر نائب للمحتوى 2">
            <a:extLst>
              <a:ext uri="{FF2B5EF4-FFF2-40B4-BE49-F238E27FC236}">
                <a16:creationId xmlns:a16="http://schemas.microsoft.com/office/drawing/2014/main" id="{F1E7D962-7AFE-430E-B1F8-B23582D915C9}"/>
              </a:ext>
            </a:extLst>
          </p:cNvPr>
          <p:cNvSpPr>
            <a:spLocks noGrp="1"/>
          </p:cNvSpPr>
          <p:nvPr>
            <p:ph idx="1"/>
          </p:nvPr>
        </p:nvSpPr>
        <p:spPr>
          <a:xfrm>
            <a:off x="6090574" y="2421682"/>
            <a:ext cx="4977578" cy="3639289"/>
          </a:xfrm>
        </p:spPr>
        <p:txBody>
          <a:bodyPr anchor="ctr">
            <a:normAutofit/>
          </a:bodyPr>
          <a:lstStyle/>
          <a:p>
            <a:r>
              <a:rPr lang="ar-OM" sz="2400" b="1" i="1" dirty="0">
                <a:solidFill>
                  <a:srgbClr val="000000"/>
                </a:solidFill>
              </a:rPr>
              <a:t>يتكون الفريق من 12 لاعب كحد أقصــى. يرتدون ملابس رياضيه </a:t>
            </a:r>
            <a:r>
              <a:rPr lang="ar-OM" sz="2400" b="1" i="1" dirty="0" err="1">
                <a:solidFill>
                  <a:srgbClr val="000000"/>
                </a:solidFill>
              </a:rPr>
              <a:t>تتكونمن</a:t>
            </a:r>
            <a:r>
              <a:rPr lang="ar-OM" sz="2400" b="1" i="1" dirty="0">
                <a:solidFill>
                  <a:srgbClr val="000000"/>
                </a:solidFill>
              </a:rPr>
              <a:t> </a:t>
            </a:r>
            <a:r>
              <a:rPr lang="ar-OM" sz="2400" b="1" i="1" dirty="0" err="1">
                <a:solidFill>
                  <a:srgbClr val="000000"/>
                </a:solidFill>
              </a:rPr>
              <a:t>فانله</a:t>
            </a:r>
            <a:r>
              <a:rPr lang="ar-OM" sz="2400" b="1" i="1" dirty="0">
                <a:solidFill>
                  <a:srgbClr val="000000"/>
                </a:solidFill>
              </a:rPr>
              <a:t> وشورت وجوارب متماثله وحذاء رياضي ويكون لون الملابس موحدا مرقما (ماعدا الاعب الحر)</a:t>
            </a:r>
          </a:p>
          <a:p>
            <a:endParaRPr lang="ar-OM" sz="2000" dirty="0">
              <a:solidFill>
                <a:srgbClr val="000000"/>
              </a:solidFill>
            </a:endParaRPr>
          </a:p>
        </p:txBody>
      </p:sp>
    </p:spTree>
    <p:extLst>
      <p:ext uri="{BB962C8B-B14F-4D97-AF65-F5344CB8AC3E}">
        <p14:creationId xmlns:p14="http://schemas.microsoft.com/office/powerpoint/2010/main" val="1554634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559294"/>
            <a:ext cx="12191999" cy="6298279"/>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28"/>
            <a:ext cx="6096001" cy="6858000"/>
          </a:xfrm>
          <a:prstGeom prst="rect">
            <a:avLst/>
          </a:prstGeom>
          <a:gradFill>
            <a:gsLst>
              <a:gs pos="13000">
                <a:srgbClr val="000000">
                  <a:alpha val="72000"/>
                </a:srgbClr>
              </a:gs>
              <a:gs pos="99000">
                <a:schemeClr val="accent1">
                  <a:lumMod val="50000"/>
                  <a:alpha val="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عنوان 1">
            <a:extLst>
              <a:ext uri="{FF2B5EF4-FFF2-40B4-BE49-F238E27FC236}">
                <a16:creationId xmlns:a16="http://schemas.microsoft.com/office/drawing/2014/main" id="{A715BAE4-F354-42B4-AEE2-FC6F7D025054}"/>
              </a:ext>
            </a:extLst>
          </p:cNvPr>
          <p:cNvSpPr>
            <a:spLocks noGrp="1"/>
          </p:cNvSpPr>
          <p:nvPr>
            <p:ph type="title"/>
          </p:nvPr>
        </p:nvSpPr>
        <p:spPr>
          <a:xfrm>
            <a:off x="1145136" y="1028700"/>
            <a:ext cx="9947305" cy="1090657"/>
          </a:xfrm>
        </p:spPr>
        <p:txBody>
          <a:bodyPr vert="horz" lIns="91440" tIns="45720" rIns="91440" bIns="45720" rtlCol="0" anchor="b">
            <a:normAutofit/>
          </a:bodyPr>
          <a:lstStyle/>
          <a:p>
            <a:pPr algn="ctr" rtl="0"/>
            <a:r>
              <a:rPr lang="en-US" sz="3400" dirty="0">
                <a:solidFill>
                  <a:srgbClr val="FFFFFF"/>
                </a:solidFill>
              </a:rPr>
              <a:t>  </a:t>
            </a:r>
            <a:r>
              <a:rPr lang="ar-OM" sz="3400" dirty="0">
                <a:solidFill>
                  <a:srgbClr val="FFFFFF"/>
                </a:solidFill>
              </a:rPr>
              <a:t>الارســـال: </a:t>
            </a:r>
            <a:r>
              <a:rPr lang="en-US" sz="3400" dirty="0" err="1">
                <a:solidFill>
                  <a:srgbClr val="FFFFFF"/>
                </a:solidFill>
              </a:rPr>
              <a:t>هو</a:t>
            </a:r>
            <a:r>
              <a:rPr lang="en-US" sz="3400" dirty="0">
                <a:solidFill>
                  <a:srgbClr val="FFFFFF"/>
                </a:solidFill>
              </a:rPr>
              <a:t> </a:t>
            </a:r>
            <a:r>
              <a:rPr lang="en-US" sz="3400" dirty="0" err="1">
                <a:solidFill>
                  <a:srgbClr val="FFFFFF"/>
                </a:solidFill>
              </a:rPr>
              <a:t>حركة</a:t>
            </a:r>
            <a:r>
              <a:rPr lang="en-US" sz="3400" dirty="0">
                <a:solidFill>
                  <a:srgbClr val="FFFFFF"/>
                </a:solidFill>
              </a:rPr>
              <a:t> </a:t>
            </a:r>
            <a:r>
              <a:rPr lang="en-US" sz="3400" dirty="0" err="1">
                <a:solidFill>
                  <a:srgbClr val="FFFFFF"/>
                </a:solidFill>
              </a:rPr>
              <a:t>وضع</a:t>
            </a:r>
            <a:r>
              <a:rPr lang="en-US" sz="3400" dirty="0">
                <a:solidFill>
                  <a:srgbClr val="FFFFFF"/>
                </a:solidFill>
              </a:rPr>
              <a:t> </a:t>
            </a:r>
            <a:r>
              <a:rPr lang="en-US" sz="3400" dirty="0" err="1">
                <a:solidFill>
                  <a:srgbClr val="FFFFFF"/>
                </a:solidFill>
              </a:rPr>
              <a:t>الكرة</a:t>
            </a:r>
            <a:r>
              <a:rPr lang="en-US" sz="3400" dirty="0">
                <a:solidFill>
                  <a:srgbClr val="FFFFFF"/>
                </a:solidFill>
              </a:rPr>
              <a:t> </a:t>
            </a:r>
            <a:r>
              <a:rPr lang="en-US" sz="3400" dirty="0" err="1">
                <a:solidFill>
                  <a:srgbClr val="FFFFFF"/>
                </a:solidFill>
              </a:rPr>
              <a:t>في</a:t>
            </a:r>
            <a:r>
              <a:rPr lang="en-US" sz="3400" dirty="0">
                <a:solidFill>
                  <a:srgbClr val="FFFFFF"/>
                </a:solidFill>
              </a:rPr>
              <a:t> </a:t>
            </a:r>
            <a:r>
              <a:rPr lang="en-US" sz="3400" dirty="0" err="1">
                <a:solidFill>
                  <a:srgbClr val="FFFFFF"/>
                </a:solidFill>
              </a:rPr>
              <a:t>اللعب</a:t>
            </a:r>
            <a:r>
              <a:rPr lang="en-US" sz="3400" dirty="0">
                <a:solidFill>
                  <a:srgbClr val="FFFFFF"/>
                </a:solidFill>
              </a:rPr>
              <a:t> </a:t>
            </a:r>
            <a:r>
              <a:rPr lang="en-US" sz="3400" dirty="0" err="1">
                <a:solidFill>
                  <a:srgbClr val="FFFFFF"/>
                </a:solidFill>
              </a:rPr>
              <a:t>بواسطة</a:t>
            </a:r>
            <a:r>
              <a:rPr lang="en-US" sz="3400" dirty="0">
                <a:solidFill>
                  <a:srgbClr val="FFFFFF"/>
                </a:solidFill>
              </a:rPr>
              <a:t> </a:t>
            </a:r>
            <a:r>
              <a:rPr lang="en-US" sz="3400" dirty="0" err="1">
                <a:solidFill>
                  <a:srgbClr val="FFFFFF"/>
                </a:solidFill>
              </a:rPr>
              <a:t>اللاعب</a:t>
            </a:r>
            <a:r>
              <a:rPr lang="en-US" sz="3400" dirty="0">
                <a:solidFill>
                  <a:srgbClr val="FFFFFF"/>
                </a:solidFill>
              </a:rPr>
              <a:t> </a:t>
            </a:r>
            <a:r>
              <a:rPr lang="en-US" sz="3400" dirty="0" err="1">
                <a:solidFill>
                  <a:srgbClr val="FFFFFF"/>
                </a:solidFill>
              </a:rPr>
              <a:t>الخلفي</a:t>
            </a:r>
            <a:r>
              <a:rPr lang="en-US" sz="3400" dirty="0">
                <a:solidFill>
                  <a:srgbClr val="FFFFFF"/>
                </a:solidFill>
              </a:rPr>
              <a:t> </a:t>
            </a:r>
            <a:r>
              <a:rPr lang="en-US" sz="3400" dirty="0" err="1">
                <a:solidFill>
                  <a:srgbClr val="FFFFFF"/>
                </a:solidFill>
              </a:rPr>
              <a:t>الأيمن</a:t>
            </a:r>
            <a:r>
              <a:rPr lang="en-US" sz="3400" dirty="0">
                <a:solidFill>
                  <a:srgbClr val="FFFFFF"/>
                </a:solidFill>
              </a:rPr>
              <a:t> </a:t>
            </a:r>
            <a:r>
              <a:rPr lang="en-US" sz="3400" dirty="0" err="1">
                <a:solidFill>
                  <a:srgbClr val="FFFFFF"/>
                </a:solidFill>
              </a:rPr>
              <a:t>المتواجد</a:t>
            </a:r>
            <a:r>
              <a:rPr lang="en-US" sz="3400" dirty="0">
                <a:solidFill>
                  <a:srgbClr val="FFFFFF"/>
                </a:solidFill>
              </a:rPr>
              <a:t> </a:t>
            </a:r>
            <a:r>
              <a:rPr lang="en-US" sz="3400" dirty="0" err="1">
                <a:solidFill>
                  <a:srgbClr val="FFFFFF"/>
                </a:solidFill>
              </a:rPr>
              <a:t>في</a:t>
            </a:r>
            <a:r>
              <a:rPr lang="en-US" sz="3400" dirty="0">
                <a:solidFill>
                  <a:srgbClr val="FFFFFF"/>
                </a:solidFill>
              </a:rPr>
              <a:t> </a:t>
            </a:r>
            <a:r>
              <a:rPr lang="en-US" sz="3400" dirty="0" err="1">
                <a:solidFill>
                  <a:srgbClr val="FFFFFF"/>
                </a:solidFill>
              </a:rPr>
              <a:t>منطقة</a:t>
            </a:r>
            <a:r>
              <a:rPr lang="en-US" sz="3400" dirty="0">
                <a:solidFill>
                  <a:srgbClr val="FFFFFF"/>
                </a:solidFill>
              </a:rPr>
              <a:t> </a:t>
            </a:r>
            <a:r>
              <a:rPr lang="en-US" sz="3400" dirty="0" err="1">
                <a:solidFill>
                  <a:srgbClr val="FFFFFF"/>
                </a:solidFill>
              </a:rPr>
              <a:t>الارسال</a:t>
            </a:r>
            <a:endParaRPr lang="en-US" sz="3400" dirty="0">
              <a:solidFill>
                <a:srgbClr val="FFFFFF"/>
              </a:solidFill>
            </a:endParaRPr>
          </a:p>
        </p:txBody>
      </p:sp>
      <p:sp>
        <p:nvSpPr>
          <p:cNvPr id="79" name="Freeform: Shape 78">
            <a:extLst>
              <a:ext uri="{FF2B5EF4-FFF2-40B4-BE49-F238E27FC236}">
                <a16:creationId xmlns:a16="http://schemas.microsoft.com/office/drawing/2014/main" id="{32B3ACB3-D689-442E-8A40-8680B0FEB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063256" y="400727"/>
            <a:ext cx="4065484" cy="8849062"/>
          </a:xfrm>
          <a:custGeom>
            <a:avLst/>
            <a:gdLst>
              <a:gd name="connsiteX0" fmla="*/ 0 w 4065484"/>
              <a:gd name="connsiteY0" fmla="*/ 4424531 h 8849062"/>
              <a:gd name="connsiteX1" fmla="*/ 3899197 w 4065484"/>
              <a:gd name="connsiteY1" fmla="*/ 8840480 h 8849062"/>
              <a:gd name="connsiteX2" fmla="*/ 4065484 w 4065484"/>
              <a:gd name="connsiteY2" fmla="*/ 8849062 h 8849062"/>
              <a:gd name="connsiteX3" fmla="*/ 4065483 w 4065484"/>
              <a:gd name="connsiteY3" fmla="*/ 0 h 8849062"/>
              <a:gd name="connsiteX4" fmla="*/ 3899197 w 4065484"/>
              <a:gd name="connsiteY4" fmla="*/ 8581 h 8849062"/>
              <a:gd name="connsiteX5" fmla="*/ 0 w 4065484"/>
              <a:gd name="connsiteY5" fmla="*/ 4424531 h 884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5484" h="8849062">
                <a:moveTo>
                  <a:pt x="0" y="4424531"/>
                </a:moveTo>
                <a:cubicBezTo>
                  <a:pt x="0" y="6722831"/>
                  <a:pt x="1709076" y="8613167"/>
                  <a:pt x="3899197" y="8840480"/>
                </a:cubicBezTo>
                <a:lnTo>
                  <a:pt x="4065484" y="8849062"/>
                </a:lnTo>
                <a:lnTo>
                  <a:pt x="4065483" y="0"/>
                </a:lnTo>
                <a:lnTo>
                  <a:pt x="3899197" y="8581"/>
                </a:lnTo>
                <a:cubicBezTo>
                  <a:pt x="1709075" y="235897"/>
                  <a:pt x="0" y="2126232"/>
                  <a:pt x="0" y="4424531"/>
                </a:cubicBezTo>
                <a:close/>
              </a:path>
            </a:pathLst>
          </a:custGeom>
          <a:gradFill flip="none" rotWithShape="1">
            <a:gsLst>
              <a:gs pos="0">
                <a:schemeClr val="accent1">
                  <a:alpha val="5000"/>
                </a:schemeClr>
              </a:gs>
              <a:gs pos="68000">
                <a:schemeClr val="accent1">
                  <a:alpha val="15000"/>
                </a:schemeClr>
              </a:gs>
            </a:gsLst>
            <a:lin ang="21594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098" name="Picture 2" descr="كيف تُحسن مهاراتك في لعب كرة الطائرة في خطوات بسيطة ؟ • تسعة">
            <a:extLst>
              <a:ext uri="{FF2B5EF4-FFF2-40B4-BE49-F238E27FC236}">
                <a16:creationId xmlns:a16="http://schemas.microsoft.com/office/drawing/2014/main" id="{01538609-325A-48EA-BB29-260E155F513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5957"/>
          <a:stretch/>
        </p:blipFill>
        <p:spPr bwMode="auto">
          <a:xfrm>
            <a:off x="2343302" y="3351745"/>
            <a:ext cx="7519558" cy="3506255"/>
          </a:xfrm>
          <a:custGeom>
            <a:avLst/>
            <a:gdLst/>
            <a:ahLst/>
            <a:cxnLst/>
            <a:rect l="l" t="t" r="r" b="b"/>
            <a:pathLst>
              <a:path w="7519558" h="3506255">
                <a:moveTo>
                  <a:pt x="3759779" y="0"/>
                </a:moveTo>
                <a:cubicBezTo>
                  <a:pt x="5713450" y="0"/>
                  <a:pt x="7320331" y="1484777"/>
                  <a:pt x="7513560" y="3387468"/>
                </a:cubicBezTo>
                <a:lnTo>
                  <a:pt x="7519558" y="3506255"/>
                </a:lnTo>
                <a:lnTo>
                  <a:pt x="0" y="3506255"/>
                </a:lnTo>
                <a:lnTo>
                  <a:pt x="5998" y="3387468"/>
                </a:lnTo>
                <a:cubicBezTo>
                  <a:pt x="199227" y="1484777"/>
                  <a:pt x="1806109" y="0"/>
                  <a:pt x="3759779"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706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A65FA132-B880-4BD6-AA19-A96B591C8B63}"/>
              </a:ext>
            </a:extLst>
          </p:cNvPr>
          <p:cNvSpPr>
            <a:spLocks noGrp="1"/>
          </p:cNvSpPr>
          <p:nvPr>
            <p:ph type="title"/>
          </p:nvPr>
        </p:nvSpPr>
        <p:spPr>
          <a:xfrm>
            <a:off x="589560" y="856180"/>
            <a:ext cx="4560584" cy="1128068"/>
          </a:xfrm>
        </p:spPr>
        <p:txBody>
          <a:bodyPr anchor="ctr">
            <a:normAutofit/>
          </a:bodyPr>
          <a:lstStyle/>
          <a:p>
            <a:r>
              <a:rPr lang="ar-OM" sz="4000"/>
              <a:t>للفــوز بالشوط</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لمحتوى 2">
            <a:extLst>
              <a:ext uri="{FF2B5EF4-FFF2-40B4-BE49-F238E27FC236}">
                <a16:creationId xmlns:a16="http://schemas.microsoft.com/office/drawing/2014/main" id="{763C6C46-0F28-4BD9-ABE1-A2CA452AB78F}"/>
              </a:ext>
            </a:extLst>
          </p:cNvPr>
          <p:cNvSpPr>
            <a:spLocks noGrp="1"/>
          </p:cNvSpPr>
          <p:nvPr>
            <p:ph idx="1"/>
          </p:nvPr>
        </p:nvSpPr>
        <p:spPr>
          <a:xfrm>
            <a:off x="590719" y="2330505"/>
            <a:ext cx="4559425" cy="3979585"/>
          </a:xfrm>
        </p:spPr>
        <p:txBody>
          <a:bodyPr anchor="ctr">
            <a:normAutofit/>
          </a:bodyPr>
          <a:lstStyle/>
          <a:p>
            <a:r>
              <a:rPr lang="ar-OM" dirty="0"/>
              <a:t>يفوز بالشوط الفريق الذي يسجل 25 نقطة أولا</a:t>
            </a:r>
          </a:p>
          <a:p>
            <a:r>
              <a:rPr lang="ar-OM" sz="3600" b="1" dirty="0"/>
              <a:t>للفـــوز بالمبـــاراة</a:t>
            </a:r>
            <a:r>
              <a:rPr lang="ar-OM" sz="2000" dirty="0"/>
              <a:t>:</a:t>
            </a:r>
          </a:p>
          <a:p>
            <a:r>
              <a:rPr lang="ar-OM" sz="2400" dirty="0"/>
              <a:t> يفوز بالمبـــاراة الفريق الذي يفوز بثلاثة أشواط</a:t>
            </a:r>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مجتمع لاعبات كرة الطائرة 🏐. no Twitter: &quot;- أكوا فولي Ecua-volley: وهي نوعٌ  بديلٌ من كرة الطائرة اخترع في الإكوادور، ويختلف في هذه اللعبة عدد اللاعبين،  وثقل الكرة. - الفوت فولي Footvolley:">
            <a:extLst>
              <a:ext uri="{FF2B5EF4-FFF2-40B4-BE49-F238E27FC236}">
                <a16:creationId xmlns:a16="http://schemas.microsoft.com/office/drawing/2014/main" id="{A58A5FD4-8E4C-48E2-90EA-9ADF1DD087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 b="3065"/>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540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85A1952-2DB2-469F-B540-2C8BDAB2F37C}"/>
              </a:ext>
            </a:extLst>
          </p:cNvPr>
          <p:cNvSpPr>
            <a:spLocks noGrp="1"/>
          </p:cNvSpPr>
          <p:nvPr>
            <p:ph type="title"/>
          </p:nvPr>
        </p:nvSpPr>
        <p:spPr/>
        <p:txBody>
          <a:bodyPr/>
          <a:lstStyle/>
          <a:p>
            <a:endParaRPr lang="ar-OM"/>
          </a:p>
        </p:txBody>
      </p:sp>
      <p:sp>
        <p:nvSpPr>
          <p:cNvPr id="3" name="عنصر نائب للمحتوى 2">
            <a:extLst>
              <a:ext uri="{FF2B5EF4-FFF2-40B4-BE49-F238E27FC236}">
                <a16:creationId xmlns:a16="http://schemas.microsoft.com/office/drawing/2014/main" id="{C42B3145-3916-4E78-BB6E-4F7CE697D85F}"/>
              </a:ext>
            </a:extLst>
          </p:cNvPr>
          <p:cNvSpPr>
            <a:spLocks noGrp="1"/>
          </p:cNvSpPr>
          <p:nvPr>
            <p:ph idx="1"/>
          </p:nvPr>
        </p:nvSpPr>
        <p:spPr/>
        <p:txBody>
          <a:bodyPr/>
          <a:lstStyle/>
          <a:p>
            <a:endParaRPr lang="ar-OM"/>
          </a:p>
        </p:txBody>
      </p:sp>
      <p:pic>
        <p:nvPicPr>
          <p:cNvPr id="6146" name="Picture 2" descr="فوزان في دوري القوات المسلحة للكرة الطائرة - المدينة نيوز">
            <a:extLst>
              <a:ext uri="{FF2B5EF4-FFF2-40B4-BE49-F238E27FC236}">
                <a16:creationId xmlns:a16="http://schemas.microsoft.com/office/drawing/2014/main" id="{F1215294-AAC9-45A8-BBD7-99CC16C757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2766"/>
            <a:ext cx="12192000" cy="6084197"/>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a:extLst>
              <a:ext uri="{FF2B5EF4-FFF2-40B4-BE49-F238E27FC236}">
                <a16:creationId xmlns:a16="http://schemas.microsoft.com/office/drawing/2014/main" id="{BA0F4178-F79F-4947-96F6-1EEBD87BBB6C}"/>
              </a:ext>
            </a:extLst>
          </p:cNvPr>
          <p:cNvSpPr/>
          <p:nvPr/>
        </p:nvSpPr>
        <p:spPr>
          <a:xfrm>
            <a:off x="1545035" y="4001294"/>
            <a:ext cx="5338321" cy="923330"/>
          </a:xfrm>
          <a:prstGeom prst="rect">
            <a:avLst/>
          </a:prstGeom>
          <a:noFill/>
        </p:spPr>
        <p:txBody>
          <a:bodyPr wrap="none" lIns="91440" tIns="45720" rIns="91440" bIns="45720">
            <a:spAutoFit/>
          </a:bodyPr>
          <a:lstStyle/>
          <a:p>
            <a:pPr algn="ctr"/>
            <a:r>
              <a:rPr lang="ar-OM" sz="5400" b="0" cap="none" spc="0" dirty="0">
                <a:ln w="0"/>
                <a:solidFill>
                  <a:schemeClr val="tx1"/>
                </a:solidFill>
                <a:effectLst>
                  <a:outerShdw blurRad="38100" dist="19050" dir="2700000" algn="tl" rotWithShape="0">
                    <a:schemeClr val="dk1">
                      <a:alpha val="40000"/>
                    </a:schemeClr>
                  </a:outerShdw>
                </a:effectLst>
              </a:rPr>
              <a:t>شكـــرا لحسن </a:t>
            </a:r>
            <a:r>
              <a:rPr lang="ar-OM" sz="5400" b="0" cap="none" spc="0" dirty="0" err="1">
                <a:ln w="0"/>
                <a:solidFill>
                  <a:schemeClr val="tx1"/>
                </a:solidFill>
                <a:effectLst>
                  <a:outerShdw blurRad="38100" dist="19050" dir="2700000" algn="tl" rotWithShape="0">
                    <a:schemeClr val="dk1">
                      <a:alpha val="40000"/>
                    </a:schemeClr>
                  </a:outerShdw>
                </a:effectLst>
              </a:rPr>
              <a:t>إستماعكم</a:t>
            </a:r>
            <a:endParaRPr lang="ar-SA"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42878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88FA72C-32D4-4828-B853-EF9239D7A597}"/>
              </a:ext>
            </a:extLst>
          </p:cNvPr>
          <p:cNvSpPr>
            <a:spLocks noGrp="1"/>
          </p:cNvSpPr>
          <p:nvPr>
            <p:ph type="title"/>
          </p:nvPr>
        </p:nvSpPr>
        <p:spPr>
          <a:xfrm>
            <a:off x="1245072" y="1289765"/>
            <a:ext cx="3651101" cy="4270963"/>
          </a:xfrm>
        </p:spPr>
        <p:txBody>
          <a:bodyPr anchor="ctr">
            <a:normAutofit/>
          </a:bodyPr>
          <a:lstStyle/>
          <a:p>
            <a:pPr algn="ctr"/>
            <a:r>
              <a:rPr lang="ar-OM" sz="5600">
                <a:solidFill>
                  <a:srgbClr val="FFFFFF"/>
                </a:solidFill>
              </a:rPr>
              <a:t>مقـــــدمة</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عنصر نائب للمحتوى 2">
            <a:extLst>
              <a:ext uri="{FF2B5EF4-FFF2-40B4-BE49-F238E27FC236}">
                <a16:creationId xmlns:a16="http://schemas.microsoft.com/office/drawing/2014/main" id="{B044F019-C2AF-474D-907F-ECECD3180D66}"/>
              </a:ext>
            </a:extLst>
          </p:cNvPr>
          <p:cNvSpPr>
            <a:spLocks noGrp="1"/>
          </p:cNvSpPr>
          <p:nvPr>
            <p:ph idx="1"/>
          </p:nvPr>
        </p:nvSpPr>
        <p:spPr>
          <a:xfrm>
            <a:off x="6297233" y="518400"/>
            <a:ext cx="4771607" cy="5837949"/>
          </a:xfrm>
        </p:spPr>
        <p:txBody>
          <a:bodyPr anchor="ctr">
            <a:normAutofit/>
          </a:bodyPr>
          <a:lstStyle/>
          <a:p>
            <a:r>
              <a:rPr kumimoji="0" lang="ar-OM" sz="3200" b="1" i="0" u="none" strike="noStrike" kern="1200" cap="none" spc="0" normalizeH="0" baseline="0" noProof="0" dirty="0">
                <a:ln>
                  <a:noFill/>
                </a:ln>
                <a:solidFill>
                  <a:schemeClr val="tx1">
                    <a:alpha val="80000"/>
                  </a:schemeClr>
                </a:solidFill>
                <a:effectLst/>
                <a:uLnTx/>
                <a:uFillTx/>
                <a:latin typeface="droid-naskh"/>
                <a:ea typeface="+mj-ea"/>
                <a:cs typeface="Times New Roman" panose="02020603050405020304" pitchFamily="18" charset="0"/>
              </a:rPr>
              <a:t>لعبة كرة </a:t>
            </a:r>
            <a:r>
              <a:rPr kumimoji="0" lang="ar-OM" sz="3200" b="1" i="0" u="none" strike="noStrike" kern="1200" cap="none" spc="0" normalizeH="0" baseline="0" noProof="0" dirty="0">
                <a:ln>
                  <a:noFill/>
                </a:ln>
                <a:solidFill>
                  <a:schemeClr val="tx1">
                    <a:alpha val="80000"/>
                  </a:schemeClr>
                </a:solidFill>
                <a:effectLst/>
                <a:uLnTx/>
                <a:uFillTx/>
                <a:latin typeface="droid-naskh"/>
                <a:ea typeface="+mj-ea"/>
                <a:cs typeface="Times New Roman" panose="02020603050405020304" pitchFamily="18" charset="0"/>
                <a:hlinkClick r:id="rId2"/>
              </a:rPr>
              <a:t>الطائرة</a:t>
            </a:r>
            <a:r>
              <a:rPr kumimoji="0" lang="ar-OM" sz="3200" b="1" i="0" u="none" strike="noStrike" kern="1200" cap="none" spc="0" normalizeH="0" baseline="0" noProof="0" dirty="0">
                <a:ln>
                  <a:noFill/>
                </a:ln>
                <a:solidFill>
                  <a:schemeClr val="tx1">
                    <a:alpha val="80000"/>
                  </a:schemeClr>
                </a:solidFill>
                <a:effectLst/>
                <a:uLnTx/>
                <a:uFillTx/>
                <a:latin typeface="droid-naskh"/>
                <a:ea typeface="+mj-ea"/>
                <a:cs typeface="Times New Roman" panose="02020603050405020304" pitchFamily="18" charset="0"/>
              </a:rPr>
              <a:t> تُعَد من أشهر الألعاب الرياضية الجماعية ممارسة في جميع الدول على المستويين العالمي والمحلي. تمَّ اكتشاف لعبة كرة الطائرة في عام 1895م، في مدينة هالوك.</a:t>
            </a:r>
            <a:br>
              <a:rPr kumimoji="0" lang="ar-OM" sz="3200" b="1" i="0" u="none" strike="noStrike" kern="1200" cap="none" spc="0" normalizeH="0" baseline="0" noProof="0" dirty="0">
                <a:ln>
                  <a:noFill/>
                </a:ln>
                <a:solidFill>
                  <a:schemeClr val="tx1">
                    <a:alpha val="80000"/>
                  </a:schemeClr>
                </a:solidFill>
                <a:effectLst/>
                <a:uLnTx/>
                <a:uFillTx/>
                <a:latin typeface="droid-naskh"/>
                <a:ea typeface="+mj-ea"/>
                <a:cs typeface="Times New Roman" panose="02020603050405020304" pitchFamily="18" charset="0"/>
              </a:rPr>
            </a:br>
            <a:br>
              <a:rPr kumimoji="0" lang="ar-OM" sz="3200" b="1" i="0" u="none" strike="noStrike" kern="1200" cap="none" spc="0" normalizeH="0" baseline="0" noProof="0" dirty="0">
                <a:ln>
                  <a:noFill/>
                </a:ln>
                <a:solidFill>
                  <a:schemeClr val="tx1">
                    <a:alpha val="80000"/>
                  </a:schemeClr>
                </a:solidFill>
                <a:effectLst/>
                <a:uLnTx/>
                <a:uFillTx/>
                <a:latin typeface="droid-naskh"/>
                <a:ea typeface="+mj-ea"/>
                <a:cs typeface="Times New Roman" panose="02020603050405020304" pitchFamily="18" charset="0"/>
              </a:rPr>
            </a:br>
            <a:endParaRPr lang="ar-OM" sz="3200" b="1" dirty="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170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308557D-27FD-4D4E-A7FF-8F7720237E0E}"/>
              </a:ext>
            </a:extLst>
          </p:cNvPr>
          <p:cNvSpPr>
            <a:spLocks noGrp="1"/>
          </p:cNvSpPr>
          <p:nvPr>
            <p:ph type="ctrTitle"/>
          </p:nvPr>
        </p:nvSpPr>
        <p:spPr>
          <a:xfrm>
            <a:off x="6413111" y="640081"/>
            <a:ext cx="5138808" cy="3592768"/>
          </a:xfrm>
          <a:noFill/>
        </p:spPr>
        <p:txBody>
          <a:bodyPr>
            <a:normAutofit/>
          </a:bodyPr>
          <a:lstStyle/>
          <a:p>
            <a:r>
              <a:rPr lang="ar-OM" sz="2400" b="0" i="0" dirty="0">
                <a:effectLst/>
                <a:latin typeface="droid-naskh"/>
              </a:rPr>
              <a:t>  </a:t>
            </a:r>
            <a:br>
              <a:rPr lang="ar-OM" sz="2400" b="0" i="0" dirty="0">
                <a:effectLst/>
                <a:latin typeface="droid-naskh"/>
              </a:rPr>
            </a:br>
            <a:r>
              <a:rPr lang="ar-OM" sz="2400" b="1" i="0" dirty="0">
                <a:effectLst/>
                <a:latin typeface="droid-naskh"/>
              </a:rPr>
              <a:t>من أهم ما تتميز به لعبة كرة الطائرة هو أنها لعبة لا تتمتع بالخشونة بشكل كبير مقارنة مع الألعاب الرياضية الجماعية الأخرى،. </a:t>
            </a:r>
            <a:br>
              <a:rPr lang="ar-OM" sz="2400" b="1" i="0" dirty="0">
                <a:effectLst/>
                <a:latin typeface="droid-naskh"/>
              </a:rPr>
            </a:br>
            <a:br>
              <a:rPr lang="ar-OM" sz="2400" b="1" i="0" dirty="0">
                <a:effectLst/>
                <a:latin typeface="droid-naskh"/>
              </a:rPr>
            </a:br>
            <a:r>
              <a:rPr lang="ar-OM" sz="2400" b="1" i="0" dirty="0">
                <a:effectLst/>
                <a:latin typeface="droid-naskh"/>
              </a:rPr>
              <a:t>تُعَد رياضة </a:t>
            </a:r>
            <a:r>
              <a:rPr lang="ar-OM" sz="2400" b="1" i="0" u="none" strike="noStrike" dirty="0">
                <a:effectLst/>
                <a:latin typeface="droid-naskh"/>
                <a:hlinkClick r:id="rId2"/>
              </a:rPr>
              <a:t>كرة الطائرة</a:t>
            </a:r>
            <a:r>
              <a:rPr lang="ar-OM" sz="2400" b="1" i="0" dirty="0">
                <a:effectLst/>
                <a:latin typeface="droid-naskh"/>
              </a:rPr>
              <a:t> لعبة جماعية تتم بالتنافس بين فريقين، وعدد الفريق الواحد في هذه اللعبة هو ستة لاعبين.</a:t>
            </a:r>
            <a:br>
              <a:rPr lang="ar-OM" sz="2400" b="1" i="0" dirty="0">
                <a:effectLst/>
                <a:latin typeface="droid-naskh"/>
              </a:rPr>
            </a:br>
            <a:endParaRPr lang="ar-OM" sz="2400" b="1" dirty="0"/>
          </a:p>
        </p:txBody>
      </p:sp>
      <p:sp>
        <p:nvSpPr>
          <p:cNvPr id="3" name="عنوان فرعي 2">
            <a:extLst>
              <a:ext uri="{FF2B5EF4-FFF2-40B4-BE49-F238E27FC236}">
                <a16:creationId xmlns:a16="http://schemas.microsoft.com/office/drawing/2014/main" id="{A570C5B7-AB88-44DE-B7A6-5525B3AAD45F}"/>
              </a:ext>
            </a:extLst>
          </p:cNvPr>
          <p:cNvSpPr>
            <a:spLocks noGrp="1"/>
          </p:cNvSpPr>
          <p:nvPr>
            <p:ph type="subTitle" idx="1"/>
          </p:nvPr>
        </p:nvSpPr>
        <p:spPr>
          <a:xfrm>
            <a:off x="6413110" y="4371278"/>
            <a:ext cx="5138809" cy="1846643"/>
          </a:xfrm>
          <a:noFill/>
        </p:spPr>
        <p:txBody>
          <a:bodyPr>
            <a:normAutofit/>
          </a:bodyPr>
          <a:lstStyle/>
          <a:p>
            <a:r>
              <a:rPr lang="ar-OM" b="1" i="0" dirty="0">
                <a:solidFill>
                  <a:srgbClr val="2C2F34"/>
                </a:solidFill>
                <a:effectLst/>
                <a:latin typeface="droid-naskh"/>
              </a:rPr>
              <a:t>في مباريات كرة الطائرة يكون هدف الفريق الرئيسي هو تحقيق الفوز والانتصار على الفريق المنافس، ويحاول الفريق بكل المهارات المتاحة لديه تحقيق هذا الهدف.</a:t>
            </a:r>
            <a:endParaRPr lang="ar-OM" b="1" dirty="0"/>
          </a:p>
        </p:txBody>
      </p:sp>
      <p:sp>
        <p:nvSpPr>
          <p:cNvPr id="10" name="Rectangle 9">
            <a:extLst>
              <a:ext uri="{FF2B5EF4-FFF2-40B4-BE49-F238E27FC236}">
                <a16:creationId xmlns:a16="http://schemas.microsoft.com/office/drawing/2014/main" id="{8AD13924-DC7C-4339-B194-8A4EFFBF2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6107584" cy="6858000"/>
          </a:xfrm>
          <a:prstGeom prst="rect">
            <a:avLst/>
          </a:prstGeom>
          <a:solidFill>
            <a:srgbClr val="373A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26">
            <a:extLst>
              <a:ext uri="{FF2B5EF4-FFF2-40B4-BE49-F238E27FC236}">
                <a16:creationId xmlns:a16="http://schemas.microsoft.com/office/drawing/2014/main" id="{72458505-C9BA-445F-AE75-CFC7FF04F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480917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4" descr="صورة تحتوي على قصاصة فنية, طائرة&#10;&#10;تم إنشاء الوصف تلقائياً">
            <a:extLst>
              <a:ext uri="{FF2B5EF4-FFF2-40B4-BE49-F238E27FC236}">
                <a16:creationId xmlns:a16="http://schemas.microsoft.com/office/drawing/2014/main" id="{D726E31F-7347-4636-8DA2-AA0937CED146}"/>
              </a:ext>
            </a:extLst>
          </p:cNvPr>
          <p:cNvPicPr>
            <a:picLocks noChangeAspect="1"/>
          </p:cNvPicPr>
          <p:nvPr/>
        </p:nvPicPr>
        <p:blipFill rotWithShape="1">
          <a:blip r:embed="rId3">
            <a:extLst>
              <a:ext uri="{28A0092B-C50C-407E-A947-70E740481C1C}">
                <a14:useLocalDpi xmlns:a14="http://schemas.microsoft.com/office/drawing/2010/main" val="0"/>
              </a:ext>
            </a:extLst>
          </a:blip>
          <a:srcRect l="11284" r="9012"/>
          <a:stretch/>
        </p:blipFill>
        <p:spPr>
          <a:xfrm>
            <a:off x="1120701" y="1112060"/>
            <a:ext cx="3861262" cy="4633859"/>
          </a:xfrm>
          <a:prstGeom prst="rect">
            <a:avLst/>
          </a:prstGeom>
          <a:effectLst/>
        </p:spPr>
      </p:pic>
    </p:spTree>
    <p:extLst>
      <p:ext uri="{BB962C8B-B14F-4D97-AF65-F5344CB8AC3E}">
        <p14:creationId xmlns:p14="http://schemas.microsoft.com/office/powerpoint/2010/main" val="1874120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C48A682A-A05C-4603-BDCF-866C359217DF}"/>
              </a:ext>
            </a:extLst>
          </p:cNvPr>
          <p:cNvSpPr>
            <a:spLocks noGrp="1"/>
          </p:cNvSpPr>
          <p:nvPr>
            <p:ph type="title"/>
          </p:nvPr>
        </p:nvSpPr>
        <p:spPr>
          <a:xfrm>
            <a:off x="640080" y="325369"/>
            <a:ext cx="4368602" cy="1956841"/>
          </a:xfrm>
        </p:spPr>
        <p:txBody>
          <a:bodyPr anchor="b">
            <a:normAutofit/>
          </a:bodyPr>
          <a:lstStyle/>
          <a:p>
            <a:r>
              <a:rPr lang="ar-OM" sz="5400" dirty="0"/>
              <a:t>الارسال المواجه من أعلى (</a:t>
            </a:r>
            <a:r>
              <a:rPr lang="ar-OM" sz="5400" dirty="0" err="1"/>
              <a:t>التنسي</a:t>
            </a:r>
            <a:r>
              <a:rPr lang="ar-OM" sz="5400" dirty="0"/>
              <a:t>)</a:t>
            </a:r>
          </a:p>
        </p:txBody>
      </p:sp>
      <p:sp>
        <p:nvSpPr>
          <p:cNvPr id="74"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عنصر نائب للمحتوى 2">
            <a:extLst>
              <a:ext uri="{FF2B5EF4-FFF2-40B4-BE49-F238E27FC236}">
                <a16:creationId xmlns:a16="http://schemas.microsoft.com/office/drawing/2014/main" id="{3433A086-B4D0-4069-A9B1-3EFD6D70D34A}"/>
              </a:ext>
            </a:extLst>
          </p:cNvPr>
          <p:cNvSpPr>
            <a:spLocks noGrp="1"/>
          </p:cNvSpPr>
          <p:nvPr>
            <p:ph idx="1"/>
          </p:nvPr>
        </p:nvSpPr>
        <p:spPr>
          <a:xfrm>
            <a:off x="640080" y="2872899"/>
            <a:ext cx="4243589" cy="3320668"/>
          </a:xfrm>
        </p:spPr>
        <p:txBody>
          <a:bodyPr>
            <a:noAutofit/>
          </a:bodyPr>
          <a:lstStyle/>
          <a:p>
            <a:r>
              <a:rPr lang="ar-OM" sz="1800" b="1" dirty="0"/>
              <a:t>الارسال ( من المهارات </a:t>
            </a:r>
            <a:r>
              <a:rPr lang="ar-OM" sz="1800" b="1" dirty="0" err="1"/>
              <a:t>الهجوميه</a:t>
            </a:r>
            <a:r>
              <a:rPr lang="ar-OM" sz="1800" b="1" dirty="0"/>
              <a:t>) هو </a:t>
            </a:r>
            <a:r>
              <a:rPr lang="ar-OM" sz="1800" b="1" dirty="0" err="1"/>
              <a:t>الضربه</a:t>
            </a:r>
            <a:r>
              <a:rPr lang="ar-OM" sz="1800" b="1" dirty="0"/>
              <a:t> التي يبدأ بها اللعب ويستأنف عقب كل شوط وبعد </a:t>
            </a:r>
            <a:r>
              <a:rPr lang="ar-OM" sz="1800" b="1" dirty="0" err="1"/>
              <a:t>أنتهاء</a:t>
            </a:r>
            <a:r>
              <a:rPr lang="ar-OM" sz="1800" b="1" dirty="0"/>
              <a:t> كل شوط وبعد كل مخالفه أثناء</a:t>
            </a:r>
          </a:p>
          <a:p>
            <a:r>
              <a:rPr lang="ar-OM" sz="1800" b="1" dirty="0"/>
              <a:t>الطالب الذي يشغل المركز الخلفي الأيمن رقم(1) والذي يضرب الكرة باليد </a:t>
            </a:r>
            <a:r>
              <a:rPr lang="ar-OM" sz="1800" b="1" dirty="0" err="1"/>
              <a:t>المفتوحه</a:t>
            </a:r>
            <a:r>
              <a:rPr lang="ar-OM" sz="1800" b="1" dirty="0"/>
              <a:t> أو </a:t>
            </a:r>
            <a:r>
              <a:rPr lang="ar-OM" sz="1800" b="1" dirty="0" err="1"/>
              <a:t>المغلقه</a:t>
            </a:r>
            <a:r>
              <a:rPr lang="ar-OM" sz="1800" b="1" dirty="0"/>
              <a:t> بهدف إرسالها أعلى </a:t>
            </a:r>
            <a:r>
              <a:rPr lang="ar-OM" sz="1800" b="1" dirty="0" err="1"/>
              <a:t>الشبكه</a:t>
            </a:r>
            <a:r>
              <a:rPr lang="ar-OM" sz="1800" b="1" dirty="0"/>
              <a:t> الى ملعب الفريق</a:t>
            </a:r>
          </a:p>
          <a:p>
            <a:r>
              <a:rPr lang="en-US" sz="1800" b="1" dirty="0"/>
              <a:t>  </a:t>
            </a:r>
            <a:r>
              <a:rPr lang="ar-OM" sz="1800" b="1" dirty="0"/>
              <a:t>الارسال الجيد تمر فيه الكرة فوق </a:t>
            </a:r>
            <a:r>
              <a:rPr lang="ar-OM" sz="1800" b="1" dirty="0" err="1"/>
              <a:t>الشبكه</a:t>
            </a:r>
            <a:r>
              <a:rPr lang="ar-OM" sz="1800" b="1" dirty="0"/>
              <a:t> مباشرا وسريعا</a:t>
            </a:r>
          </a:p>
          <a:p>
            <a:r>
              <a:rPr lang="ar-OM" sz="1800" b="1" dirty="0"/>
              <a:t>الارسال الجيد تمر فيه الكرة فوق </a:t>
            </a:r>
            <a:r>
              <a:rPr lang="ar-OM" sz="1800" b="1" dirty="0" err="1"/>
              <a:t>الشبكه</a:t>
            </a:r>
            <a:r>
              <a:rPr lang="ar-OM" sz="1800" b="1" dirty="0"/>
              <a:t> مباشرا وسريعا مما يسبب الارتباك للفريق المنافس</a:t>
            </a:r>
          </a:p>
          <a:p>
            <a:r>
              <a:rPr lang="ar-OM" sz="1800" b="1" dirty="0"/>
              <a:t>حركة أداء الارسال من أعلى مشابهه لحركة أداء الضرب الساحق.</a:t>
            </a:r>
          </a:p>
        </p:txBody>
      </p:sp>
      <p:pic>
        <p:nvPicPr>
          <p:cNvPr id="3074" name="Picture 2" descr="كرتون اطفال يلعبون الكرة الطائرة, قصاصات فنية, كرة الطائرة, رسوم متحركة PNG  وملف PSD للتحميل مجانا">
            <a:extLst>
              <a:ext uri="{FF2B5EF4-FFF2-40B4-BE49-F238E27FC236}">
                <a16:creationId xmlns:a16="http://schemas.microsoft.com/office/drawing/2014/main" id="{0ECC4075-AD41-4931-B952-7087214D1E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2"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pic>
        <p:nvPicPr>
          <p:cNvPr id="4098" name="Picture 2" descr="كرتون اطفال يلعبون الكرة الطائرة, قصاصات فنية, كرة الطائرة, رسوم متحركة PNG  وملف PSD للتحميل مجانا">
            <a:extLst>
              <a:ext uri="{FF2B5EF4-FFF2-40B4-BE49-F238E27FC236}">
                <a16:creationId xmlns:a16="http://schemas.microsoft.com/office/drawing/2014/main" id="{7E2E397C-1008-4F1B-8365-183DD70A48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0431" y="5532436"/>
            <a:ext cx="1711569" cy="1325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547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4" name="Rectangle 70">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786F29C8-DE46-4F5D-88FD-501590071EDC}"/>
              </a:ext>
            </a:extLst>
          </p:cNvPr>
          <p:cNvSpPr>
            <a:spLocks noGrp="1"/>
          </p:cNvSpPr>
          <p:nvPr>
            <p:ph type="title"/>
          </p:nvPr>
        </p:nvSpPr>
        <p:spPr>
          <a:xfrm>
            <a:off x="6981825" y="1641752"/>
            <a:ext cx="4391024" cy="1323439"/>
          </a:xfrm>
        </p:spPr>
        <p:txBody>
          <a:bodyPr anchor="t">
            <a:normAutofit/>
          </a:bodyPr>
          <a:lstStyle/>
          <a:p>
            <a:r>
              <a:rPr lang="ar-OM" sz="4000">
                <a:solidFill>
                  <a:schemeClr val="bg1"/>
                </a:solidFill>
              </a:rPr>
              <a:t>طريقة أداء الارسال من أعلى المواجه</a:t>
            </a:r>
          </a:p>
        </p:txBody>
      </p:sp>
      <p:pic>
        <p:nvPicPr>
          <p:cNvPr id="5122" name="Picture 2" descr="كرة طائرة مرسومة باليد، الرياضة، كرة الطائرة الشاطئية، رياضات الربيع، تمرن،  تصوير، تمرن، إزدوج، لعب، الكرة الطائرة، رسم كاريكتوري ربيع الرياضة الناس, كرة  الطائرة, لاعب الكرة الطائرة مرسومة باليد, رياضات PNG وملف">
            <a:extLst>
              <a:ext uri="{FF2B5EF4-FFF2-40B4-BE49-F238E27FC236}">
                <a16:creationId xmlns:a16="http://schemas.microsoft.com/office/drawing/2014/main" id="{8F379EB5-40FE-48EE-A2BB-259218FA5C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956" r="1829"/>
          <a:stretch/>
        </p:blipFill>
        <p:spPr bwMode="auto">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noFill/>
          <a:effectLst>
            <a:outerShdw blurRad="381000" dist="152400" algn="tl"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5125" name="Group 72">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5126" name="Freeform: Shape 73">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27" name="Freeform: Shape 74">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عنصر نائب للمحتوى 2">
            <a:extLst>
              <a:ext uri="{FF2B5EF4-FFF2-40B4-BE49-F238E27FC236}">
                <a16:creationId xmlns:a16="http://schemas.microsoft.com/office/drawing/2014/main" id="{AB160DA2-540A-4808-8734-BD1BA8873CE3}"/>
              </a:ext>
            </a:extLst>
          </p:cNvPr>
          <p:cNvSpPr>
            <a:spLocks noGrp="1"/>
          </p:cNvSpPr>
          <p:nvPr>
            <p:ph idx="1"/>
          </p:nvPr>
        </p:nvSpPr>
        <p:spPr>
          <a:xfrm>
            <a:off x="6981826" y="3146400"/>
            <a:ext cx="4391024" cy="2682000"/>
          </a:xfrm>
        </p:spPr>
        <p:txBody>
          <a:bodyPr>
            <a:normAutofit/>
          </a:bodyPr>
          <a:lstStyle/>
          <a:p>
            <a:r>
              <a:rPr lang="ar-OM" sz="2400">
                <a:solidFill>
                  <a:schemeClr val="bg1">
                    <a:alpha val="80000"/>
                  </a:schemeClr>
                </a:solidFill>
              </a:rPr>
              <a:t>تتضمن طريقة الأداء ثلاث مراحل هي:</a:t>
            </a:r>
          </a:p>
          <a:p>
            <a:r>
              <a:rPr lang="ar-OM" sz="2400">
                <a:solidFill>
                  <a:schemeClr val="bg1">
                    <a:alpha val="80000"/>
                  </a:schemeClr>
                </a:solidFill>
              </a:rPr>
              <a:t>1- المرحله التمهيد يه</a:t>
            </a:r>
          </a:p>
          <a:p>
            <a:r>
              <a:rPr lang="ar-OM" sz="2400">
                <a:solidFill>
                  <a:schemeClr val="bg1">
                    <a:alpha val="80000"/>
                  </a:schemeClr>
                </a:solidFill>
              </a:rPr>
              <a:t>2- المرحله الاساسيه</a:t>
            </a:r>
          </a:p>
          <a:p>
            <a:r>
              <a:rPr lang="ar-OM" sz="2400">
                <a:solidFill>
                  <a:schemeClr val="bg1">
                    <a:alpha val="80000"/>
                  </a:schemeClr>
                </a:solidFill>
              </a:rPr>
              <a:t>3- المرحله النهائيه</a:t>
            </a:r>
          </a:p>
        </p:txBody>
      </p:sp>
    </p:spTree>
    <p:extLst>
      <p:ext uri="{BB962C8B-B14F-4D97-AF65-F5344CB8AC3E}">
        <p14:creationId xmlns:p14="http://schemas.microsoft.com/office/powerpoint/2010/main" val="950151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315FD50-9CD2-4CD6-B6C6-2DEB1F881A37}"/>
              </a:ext>
            </a:extLst>
          </p:cNvPr>
          <p:cNvSpPr>
            <a:spLocks noGrp="1"/>
          </p:cNvSpPr>
          <p:nvPr>
            <p:ph type="title"/>
          </p:nvPr>
        </p:nvSpPr>
        <p:spPr>
          <a:xfrm>
            <a:off x="5214579" y="629266"/>
            <a:ext cx="6422849" cy="1676603"/>
          </a:xfrm>
        </p:spPr>
        <p:txBody>
          <a:bodyPr>
            <a:normAutofit/>
          </a:bodyPr>
          <a:lstStyle/>
          <a:p>
            <a:r>
              <a:rPr lang="ar-OM"/>
              <a:t>أولا: المرحلة التمهيديــــة</a:t>
            </a:r>
            <a:endParaRPr lang="ar-OM" dirty="0"/>
          </a:p>
        </p:txBody>
      </p:sp>
      <p:sp>
        <p:nvSpPr>
          <p:cNvPr id="10" name="Rectangle 9">
            <a:extLst>
              <a:ext uri="{FF2B5EF4-FFF2-40B4-BE49-F238E27FC236}">
                <a16:creationId xmlns:a16="http://schemas.microsoft.com/office/drawing/2014/main" id="{8E20FA99-AAAC-4AF3-9FAE-707420324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275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9">
            <a:extLst>
              <a:ext uri="{FF2B5EF4-FFF2-40B4-BE49-F238E27FC236}">
                <a16:creationId xmlns:a16="http://schemas.microsoft.com/office/drawing/2014/main" id="{9573BE85-6043-4C3A-A7DD-483A0A5F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559407"/>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4">
            <a:extLst>
              <a:ext uri="{FF2B5EF4-FFF2-40B4-BE49-F238E27FC236}">
                <a16:creationId xmlns:a16="http://schemas.microsoft.com/office/drawing/2014/main" id="{A848565E-8702-4743-B6FA-9C85C1CC1B19}"/>
              </a:ext>
            </a:extLst>
          </p:cNvPr>
          <p:cNvPicPr>
            <a:picLocks noChangeAspect="1"/>
          </p:cNvPicPr>
          <p:nvPr/>
        </p:nvPicPr>
        <p:blipFill rotWithShape="1">
          <a:blip r:embed="rId2">
            <a:extLst>
              <a:ext uri="{28A0092B-C50C-407E-A947-70E740481C1C}">
                <a14:useLocalDpi xmlns:a14="http://schemas.microsoft.com/office/drawing/2010/main" val="0"/>
              </a:ext>
            </a:extLst>
          </a:blip>
          <a:srcRect t="10229" r="1" b="1"/>
          <a:stretch/>
        </p:blipFill>
        <p:spPr>
          <a:xfrm>
            <a:off x="649224" y="722376"/>
            <a:ext cx="3337560" cy="5413248"/>
          </a:xfrm>
          <a:prstGeom prst="rect">
            <a:avLst/>
          </a:prstGeom>
          <a:effectLst/>
        </p:spPr>
      </p:pic>
      <p:sp>
        <p:nvSpPr>
          <p:cNvPr id="3" name="عنصر نائب للمحتوى 2">
            <a:extLst>
              <a:ext uri="{FF2B5EF4-FFF2-40B4-BE49-F238E27FC236}">
                <a16:creationId xmlns:a16="http://schemas.microsoft.com/office/drawing/2014/main" id="{E0F2B34E-FB7E-4485-9A98-6AE92C056749}"/>
              </a:ext>
            </a:extLst>
          </p:cNvPr>
          <p:cNvSpPr>
            <a:spLocks noGrp="1"/>
          </p:cNvSpPr>
          <p:nvPr>
            <p:ph idx="1"/>
          </p:nvPr>
        </p:nvSpPr>
        <p:spPr>
          <a:xfrm>
            <a:off x="5214581" y="2438400"/>
            <a:ext cx="6422848" cy="3785419"/>
          </a:xfrm>
        </p:spPr>
        <p:txBody>
          <a:bodyPr>
            <a:normAutofit lnSpcReduction="10000"/>
          </a:bodyPr>
          <a:lstStyle/>
          <a:p>
            <a:r>
              <a:rPr lang="ar-OM" sz="2400" b="1" i="1" dirty="0"/>
              <a:t>1- يقف اللاعب خلف خط </a:t>
            </a:r>
            <a:r>
              <a:rPr lang="ar-OM" sz="2400" b="1" i="1" dirty="0" err="1"/>
              <a:t>النهايه</a:t>
            </a:r>
            <a:r>
              <a:rPr lang="ar-OM" sz="2400" b="1" i="1" dirty="0"/>
              <a:t> وفي منطقة الارسال ومواجها </a:t>
            </a:r>
            <a:r>
              <a:rPr lang="ar-OM" sz="2400" b="1" i="1" dirty="0" err="1"/>
              <a:t>للشبكه</a:t>
            </a:r>
            <a:r>
              <a:rPr lang="ar-OM" sz="2400" b="1" i="1" dirty="0"/>
              <a:t>.</a:t>
            </a:r>
          </a:p>
          <a:p>
            <a:r>
              <a:rPr lang="ar-OM" sz="2400" b="1" i="1" dirty="0"/>
              <a:t>2- القدمان متباعدتان ومتوازيتان باتساع الحوض واحدة </a:t>
            </a:r>
            <a:r>
              <a:rPr lang="ar-OM" sz="2400" b="1" i="1" dirty="0" err="1"/>
              <a:t>متقدمه</a:t>
            </a:r>
            <a:r>
              <a:rPr lang="ar-OM" sz="2400" b="1" i="1" dirty="0"/>
              <a:t> عن الأخرى بحيث تكون القدم </a:t>
            </a:r>
            <a:r>
              <a:rPr lang="ar-OM" sz="2400" b="1" i="1" dirty="0" err="1"/>
              <a:t>المتقدمه</a:t>
            </a:r>
            <a:r>
              <a:rPr lang="ar-OM" sz="2400" b="1" i="1" dirty="0"/>
              <a:t> عكس اليد </a:t>
            </a:r>
            <a:r>
              <a:rPr lang="ar-OM" sz="2400" b="1" i="1" dirty="0" err="1"/>
              <a:t>الضاربه</a:t>
            </a:r>
            <a:r>
              <a:rPr lang="ar-OM" sz="2400" b="1" i="1" dirty="0"/>
              <a:t>.</a:t>
            </a:r>
          </a:p>
          <a:p>
            <a:r>
              <a:rPr lang="ar-OM" sz="2400" b="1" i="1" dirty="0"/>
              <a:t>3- ثني الركبتين قليلا.</a:t>
            </a:r>
          </a:p>
          <a:p>
            <a:r>
              <a:rPr lang="ar-OM" sz="2400" b="1" i="1" dirty="0"/>
              <a:t>4- الجذع مستقيما والنظر </a:t>
            </a:r>
            <a:r>
              <a:rPr lang="ar-OM" sz="2400" b="1" i="1" dirty="0" err="1"/>
              <a:t>للامام</a:t>
            </a:r>
            <a:r>
              <a:rPr lang="ar-OM" sz="2400" b="1" i="1" dirty="0"/>
              <a:t> </a:t>
            </a:r>
            <a:r>
              <a:rPr lang="ar-OM" sz="2400" b="1" i="1" dirty="0" err="1"/>
              <a:t>وللشبكه</a:t>
            </a:r>
            <a:endParaRPr lang="ar-OM" sz="2400" b="1" i="1" dirty="0"/>
          </a:p>
          <a:p>
            <a:r>
              <a:rPr lang="ar-OM" sz="2400" b="1" i="1" dirty="0"/>
              <a:t>5- يوزع ثقل الجسم على القدمين بالتساوي </a:t>
            </a:r>
          </a:p>
          <a:p>
            <a:r>
              <a:rPr lang="ar-OM" sz="2400" b="1" i="1" dirty="0"/>
              <a:t>6- يحمل الطالب الكرة على راحة اليد الغير ضاربه وامام وسطه</a:t>
            </a:r>
          </a:p>
        </p:txBody>
      </p:sp>
    </p:spTree>
    <p:extLst>
      <p:ext uri="{BB962C8B-B14F-4D97-AF65-F5344CB8AC3E}">
        <p14:creationId xmlns:p14="http://schemas.microsoft.com/office/powerpoint/2010/main" val="1143250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شكل بيضاوي 5">
            <a:extLst>
              <a:ext uri="{FF2B5EF4-FFF2-40B4-BE49-F238E27FC236}">
                <a16:creationId xmlns:a16="http://schemas.microsoft.com/office/drawing/2014/main" id="{AAB1CD22-D565-45A5-A1CE-5FA2AC1756B5}"/>
              </a:ext>
            </a:extLst>
          </p:cNvPr>
          <p:cNvSpPr/>
          <p:nvPr/>
        </p:nvSpPr>
        <p:spPr>
          <a:xfrm>
            <a:off x="2385391" y="501440"/>
            <a:ext cx="4438921"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OM"/>
          </a:p>
        </p:txBody>
      </p:sp>
      <p:sp>
        <p:nvSpPr>
          <p:cNvPr id="22" name="Rectangle 9">
            <a:extLst>
              <a:ext uri="{FF2B5EF4-FFF2-40B4-BE49-F238E27FC236}">
                <a16:creationId xmlns:a16="http://schemas.microsoft.com/office/drawing/2014/main" id="{E6BEB482-6CE7-4D6C-AC19-BDA4647308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33">
            <a:extLst>
              <a:ext uri="{FF2B5EF4-FFF2-40B4-BE49-F238E27FC236}">
                <a16:creationId xmlns:a16="http://schemas.microsoft.com/office/drawing/2014/main" id="{AB948C00-58B8-4380-A1A8-49F7136B15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662512" cy="6858000"/>
          </a:xfrm>
          <a:custGeom>
            <a:avLst/>
            <a:gdLst>
              <a:gd name="connsiteX0" fmla="*/ 0 w 7662512"/>
              <a:gd name="connsiteY0" fmla="*/ 0 h 6858000"/>
              <a:gd name="connsiteX1" fmla="*/ 1175396 w 7662512"/>
              <a:gd name="connsiteY1" fmla="*/ 0 h 6858000"/>
              <a:gd name="connsiteX2" fmla="*/ 3025507 w 7662512"/>
              <a:gd name="connsiteY2" fmla="*/ 0 h 6858000"/>
              <a:gd name="connsiteX3" fmla="*/ 7662512 w 7662512"/>
              <a:gd name="connsiteY3" fmla="*/ 0 h 6858000"/>
              <a:gd name="connsiteX4" fmla="*/ 7662512 w 7662512"/>
              <a:gd name="connsiteY4" fmla="*/ 1900238 h 6858000"/>
              <a:gd name="connsiteX5" fmla="*/ 7292096 w 7662512"/>
              <a:gd name="connsiteY5" fmla="*/ 2178050 h 6858000"/>
              <a:gd name="connsiteX6" fmla="*/ 7287862 w 7662512"/>
              <a:gd name="connsiteY6" fmla="*/ 2184400 h 6858000"/>
              <a:gd name="connsiteX7" fmla="*/ 7281512 w 7662512"/>
              <a:gd name="connsiteY7" fmla="*/ 2193925 h 6858000"/>
              <a:gd name="connsiteX8" fmla="*/ 7275162 w 7662512"/>
              <a:gd name="connsiteY8" fmla="*/ 2201863 h 6858000"/>
              <a:gd name="connsiteX9" fmla="*/ 7275162 w 7662512"/>
              <a:gd name="connsiteY9" fmla="*/ 2211388 h 6858000"/>
              <a:gd name="connsiteX10" fmla="*/ 7275162 w 7662512"/>
              <a:gd name="connsiteY10" fmla="*/ 2220913 h 6858000"/>
              <a:gd name="connsiteX11" fmla="*/ 7281512 w 7662512"/>
              <a:gd name="connsiteY11" fmla="*/ 2228850 h 6858000"/>
              <a:gd name="connsiteX12" fmla="*/ 7287862 w 7662512"/>
              <a:gd name="connsiteY12" fmla="*/ 2238375 h 6858000"/>
              <a:gd name="connsiteX13" fmla="*/ 7292096 w 7662512"/>
              <a:gd name="connsiteY13" fmla="*/ 2244725 h 6858000"/>
              <a:gd name="connsiteX14" fmla="*/ 7662512 w 7662512"/>
              <a:gd name="connsiteY14" fmla="*/ 2522538 h 6858000"/>
              <a:gd name="connsiteX15" fmla="*/ 7662512 w 7662512"/>
              <a:gd name="connsiteY15" fmla="*/ 6858000 h 6858000"/>
              <a:gd name="connsiteX16" fmla="*/ 3025507 w 7662512"/>
              <a:gd name="connsiteY16" fmla="*/ 6858000 h 6858000"/>
              <a:gd name="connsiteX17" fmla="*/ 1175396 w 7662512"/>
              <a:gd name="connsiteY17" fmla="*/ 6858000 h 6858000"/>
              <a:gd name="connsiteX18" fmla="*/ 0 w 7662512"/>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62512" h="6858000">
                <a:moveTo>
                  <a:pt x="0" y="0"/>
                </a:moveTo>
                <a:lnTo>
                  <a:pt x="1175396" y="0"/>
                </a:lnTo>
                <a:lnTo>
                  <a:pt x="3025507" y="0"/>
                </a:lnTo>
                <a:lnTo>
                  <a:pt x="7662512" y="0"/>
                </a:lnTo>
                <a:lnTo>
                  <a:pt x="7662512" y="1900238"/>
                </a:lnTo>
                <a:lnTo>
                  <a:pt x="7292096" y="2178050"/>
                </a:lnTo>
                <a:lnTo>
                  <a:pt x="7287862" y="2184400"/>
                </a:lnTo>
                <a:lnTo>
                  <a:pt x="7281512" y="2193925"/>
                </a:lnTo>
                <a:lnTo>
                  <a:pt x="7275162" y="2201863"/>
                </a:lnTo>
                <a:lnTo>
                  <a:pt x="7275162" y="2211388"/>
                </a:lnTo>
                <a:lnTo>
                  <a:pt x="7275162" y="2220913"/>
                </a:lnTo>
                <a:lnTo>
                  <a:pt x="7281512" y="2228850"/>
                </a:lnTo>
                <a:lnTo>
                  <a:pt x="7287862" y="2238375"/>
                </a:lnTo>
                <a:lnTo>
                  <a:pt x="7292096" y="2244725"/>
                </a:lnTo>
                <a:lnTo>
                  <a:pt x="7662512" y="2522538"/>
                </a:lnTo>
                <a:lnTo>
                  <a:pt x="7662512" y="6858000"/>
                </a:lnTo>
                <a:lnTo>
                  <a:pt x="3025507" y="6858000"/>
                </a:lnTo>
                <a:lnTo>
                  <a:pt x="1175396"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A032CF97-A7F1-435E-9022-F097963704ED}"/>
              </a:ext>
            </a:extLst>
          </p:cNvPr>
          <p:cNvSpPr>
            <a:spLocks noGrp="1"/>
          </p:cNvSpPr>
          <p:nvPr>
            <p:ph type="title"/>
          </p:nvPr>
        </p:nvSpPr>
        <p:spPr>
          <a:xfrm>
            <a:off x="838200" y="365125"/>
            <a:ext cx="5986112" cy="1325563"/>
          </a:xfrm>
        </p:spPr>
        <p:txBody>
          <a:bodyPr>
            <a:normAutofit/>
          </a:bodyPr>
          <a:lstStyle/>
          <a:p>
            <a:r>
              <a:rPr lang="ar-OM" sz="4000" dirty="0"/>
              <a:t>ثانيا: المرحلة </a:t>
            </a:r>
            <a:r>
              <a:rPr lang="ar-OM" sz="4000" dirty="0" err="1"/>
              <a:t>الأساسيه</a:t>
            </a:r>
            <a:endParaRPr lang="ar-OM" sz="4000" dirty="0"/>
          </a:p>
        </p:txBody>
      </p:sp>
      <p:sp>
        <p:nvSpPr>
          <p:cNvPr id="3" name="عنصر نائب للمحتوى 2">
            <a:extLst>
              <a:ext uri="{FF2B5EF4-FFF2-40B4-BE49-F238E27FC236}">
                <a16:creationId xmlns:a16="http://schemas.microsoft.com/office/drawing/2014/main" id="{65A97992-13F9-4D55-8C6F-5503782E92B6}"/>
              </a:ext>
            </a:extLst>
          </p:cNvPr>
          <p:cNvSpPr>
            <a:spLocks noGrp="1"/>
          </p:cNvSpPr>
          <p:nvPr>
            <p:ph idx="1"/>
          </p:nvPr>
        </p:nvSpPr>
        <p:spPr>
          <a:xfrm>
            <a:off x="838200" y="1825625"/>
            <a:ext cx="5986112" cy="4351338"/>
          </a:xfrm>
        </p:spPr>
        <p:txBody>
          <a:bodyPr>
            <a:normAutofit/>
          </a:bodyPr>
          <a:lstStyle/>
          <a:p>
            <a:r>
              <a:rPr lang="ar-OM" sz="2400" dirty="0"/>
              <a:t>1- يقذف الطالب الكرة للأعلى أمام الكتف الأيمن في حالة الضرب بالذراع الأيمن.</a:t>
            </a:r>
          </a:p>
          <a:p>
            <a:r>
              <a:rPr lang="ar-OM" sz="2400" dirty="0"/>
              <a:t>2-إرجاع الذراع اليمنى للخلف أعلى الكتف الأيمن مع ثني المرفق وتقوس الجسم للخلف</a:t>
            </a:r>
          </a:p>
          <a:p>
            <a:r>
              <a:rPr lang="ar-OM" sz="2400" dirty="0"/>
              <a:t>3- توزيع ثقل الجسم على القدم </a:t>
            </a:r>
            <a:r>
              <a:rPr lang="ar-OM" sz="2400" dirty="0" err="1"/>
              <a:t>الخلفيه</a:t>
            </a:r>
            <a:r>
              <a:rPr lang="ar-OM" sz="2400" dirty="0"/>
              <a:t> وانثناء بسيط في الركبتين</a:t>
            </a:r>
          </a:p>
          <a:p>
            <a:r>
              <a:rPr lang="ar-OM" sz="2400" dirty="0"/>
              <a:t>4- نقل ثقل الجسم الى القدم </a:t>
            </a:r>
            <a:r>
              <a:rPr lang="ar-OM" sz="2400" dirty="0" err="1"/>
              <a:t>الاماميه</a:t>
            </a:r>
            <a:r>
              <a:rPr lang="ar-OM" sz="2400" dirty="0"/>
              <a:t> لحظة ضرب الكرة لإكساب </a:t>
            </a:r>
            <a:r>
              <a:rPr lang="ar-OM" sz="2400" dirty="0" err="1"/>
              <a:t>الضربه</a:t>
            </a:r>
            <a:r>
              <a:rPr lang="ar-OM" sz="2400" dirty="0"/>
              <a:t> القوة </a:t>
            </a:r>
            <a:r>
              <a:rPr lang="ar-OM" sz="2400" dirty="0" err="1"/>
              <a:t>المطلوبه</a:t>
            </a:r>
            <a:endParaRPr lang="ar-OM" sz="2400" dirty="0"/>
          </a:p>
        </p:txBody>
      </p:sp>
      <p:sp>
        <p:nvSpPr>
          <p:cNvPr id="24" name="Rounded Rectangle 24">
            <a:extLst>
              <a:ext uri="{FF2B5EF4-FFF2-40B4-BE49-F238E27FC236}">
                <a16:creationId xmlns:a16="http://schemas.microsoft.com/office/drawing/2014/main" id="{AE6D64A5-8B93-4019-9FDC-75D3D7B87C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3746" y="958640"/>
            <a:ext cx="3354790" cy="4945244"/>
          </a:xfrm>
          <a:prstGeom prst="roundRect">
            <a:avLst>
              <a:gd name="adj" fmla="val 3513"/>
            </a:avLst>
          </a:prstGeom>
          <a:solidFill>
            <a:srgbClr val="FFFFFF"/>
          </a:solidFill>
          <a:ln w="15875">
            <a:solidFill>
              <a:srgbClr val="29564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صورة 4" descr="صورة تحتوي على قصاصة فنية&#10;&#10;تم إنشاء الوصف تلقائياً">
            <a:extLst>
              <a:ext uri="{FF2B5EF4-FFF2-40B4-BE49-F238E27FC236}">
                <a16:creationId xmlns:a16="http://schemas.microsoft.com/office/drawing/2014/main" id="{A7526073-FBBA-48E4-AD0C-40A5F8F200A8}"/>
              </a:ext>
            </a:extLst>
          </p:cNvPr>
          <p:cNvPicPr>
            <a:picLocks noChangeAspect="1"/>
          </p:cNvPicPr>
          <p:nvPr/>
        </p:nvPicPr>
        <p:blipFill rotWithShape="1">
          <a:blip r:embed="rId2">
            <a:extLst>
              <a:ext uri="{28A0092B-C50C-407E-A947-70E740481C1C}">
                <a14:useLocalDpi xmlns:a14="http://schemas.microsoft.com/office/drawing/2010/main" val="0"/>
              </a:ext>
            </a:extLst>
          </a:blip>
          <a:srcRect t="24234" r="-1" b="2341"/>
          <a:stretch/>
        </p:blipFill>
        <p:spPr>
          <a:xfrm>
            <a:off x="8193746" y="625483"/>
            <a:ext cx="2735071" cy="4330205"/>
          </a:xfrm>
          <a:prstGeom prst="rect">
            <a:avLst/>
          </a:prstGeom>
        </p:spPr>
      </p:pic>
    </p:spTree>
    <p:extLst>
      <p:ext uri="{BB962C8B-B14F-4D97-AF65-F5344CB8AC3E}">
        <p14:creationId xmlns:p14="http://schemas.microsoft.com/office/powerpoint/2010/main" val="1497330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Rectangle 28">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B62847DC-EC01-40AD-AFED-8F57AB8E5960}"/>
              </a:ext>
            </a:extLst>
          </p:cNvPr>
          <p:cNvSpPr>
            <a:spLocks noGrp="1"/>
          </p:cNvSpPr>
          <p:nvPr>
            <p:ph type="title"/>
          </p:nvPr>
        </p:nvSpPr>
        <p:spPr>
          <a:xfrm>
            <a:off x="-152242" y="489329"/>
            <a:ext cx="3201366" cy="3387497"/>
          </a:xfrm>
        </p:spPr>
        <p:txBody>
          <a:bodyPr anchor="b">
            <a:normAutofit/>
          </a:bodyPr>
          <a:lstStyle/>
          <a:p>
            <a:r>
              <a:rPr lang="ar-OM" sz="4000" dirty="0">
                <a:solidFill>
                  <a:srgbClr val="FFFFFF"/>
                </a:solidFill>
              </a:rPr>
              <a:t>ثالثا: المرحلة النهــائية</a:t>
            </a:r>
          </a:p>
        </p:txBody>
      </p:sp>
      <p:sp>
        <p:nvSpPr>
          <p:cNvPr id="3" name="عنصر نائب للمحتوى 2">
            <a:extLst>
              <a:ext uri="{FF2B5EF4-FFF2-40B4-BE49-F238E27FC236}">
                <a16:creationId xmlns:a16="http://schemas.microsoft.com/office/drawing/2014/main" id="{B7B1AF74-2D54-4CF9-BD52-E67468EB4D27}"/>
              </a:ext>
            </a:extLst>
          </p:cNvPr>
          <p:cNvSpPr>
            <a:spLocks noGrp="1"/>
          </p:cNvSpPr>
          <p:nvPr>
            <p:ph idx="1"/>
          </p:nvPr>
        </p:nvSpPr>
        <p:spPr>
          <a:xfrm>
            <a:off x="4581727" y="649480"/>
            <a:ext cx="3025303" cy="5546047"/>
          </a:xfrm>
        </p:spPr>
        <p:txBody>
          <a:bodyPr anchor="ctr">
            <a:normAutofit/>
          </a:bodyPr>
          <a:lstStyle/>
          <a:p>
            <a:r>
              <a:rPr lang="ar-OM" sz="2400" b="1" i="1" dirty="0"/>
              <a:t>بعد تنفيذ ضربة الارسال تكون الذراع مفرودة للأعلى </a:t>
            </a:r>
          </a:p>
          <a:p>
            <a:r>
              <a:rPr lang="ar-OM" sz="2400" b="1" i="1" dirty="0"/>
              <a:t>ومائله للأمام </a:t>
            </a:r>
            <a:r>
              <a:rPr lang="ar-OM" sz="2400" b="1" i="1" dirty="0" err="1"/>
              <a:t>قليلاوينتقل</a:t>
            </a:r>
            <a:r>
              <a:rPr lang="ar-OM" sz="2400" b="1" i="1" dirty="0"/>
              <a:t> ثقل الجسم إلى أمام الجسم </a:t>
            </a:r>
          </a:p>
          <a:p>
            <a:r>
              <a:rPr lang="ar-OM" sz="2400" b="1" i="1" dirty="0"/>
              <a:t>ويدخل الطالب بالقدم </a:t>
            </a:r>
            <a:r>
              <a:rPr lang="ar-OM" sz="2400" b="1" i="1" dirty="0" err="1"/>
              <a:t>الخلفيه</a:t>
            </a:r>
            <a:r>
              <a:rPr lang="ar-OM" sz="2400" b="1" i="1" dirty="0"/>
              <a:t> إلى مكانه بالملعب. </a:t>
            </a:r>
          </a:p>
        </p:txBody>
      </p:sp>
      <p:pic>
        <p:nvPicPr>
          <p:cNvPr id="5" name="صورة 4">
            <a:extLst>
              <a:ext uri="{FF2B5EF4-FFF2-40B4-BE49-F238E27FC236}">
                <a16:creationId xmlns:a16="http://schemas.microsoft.com/office/drawing/2014/main" id="{4B383190-867B-4C0E-B709-360B0070BF13}"/>
              </a:ext>
            </a:extLst>
          </p:cNvPr>
          <p:cNvPicPr>
            <a:picLocks noChangeAspect="1"/>
          </p:cNvPicPr>
          <p:nvPr/>
        </p:nvPicPr>
        <p:blipFill rotWithShape="1">
          <a:blip r:embed="rId2">
            <a:extLst>
              <a:ext uri="{28A0092B-C50C-407E-A947-70E740481C1C}">
                <a14:useLocalDpi xmlns:a14="http://schemas.microsoft.com/office/drawing/2010/main" val="0"/>
              </a:ext>
            </a:extLst>
          </a:blip>
          <a:srcRect r="-1" b="595"/>
          <a:stretch/>
        </p:blipFill>
        <p:spPr>
          <a:xfrm>
            <a:off x="8109502" y="10"/>
            <a:ext cx="4082498" cy="6857990"/>
          </a:xfrm>
          <a:prstGeom prst="rect">
            <a:avLst/>
          </a:prstGeom>
        </p:spPr>
      </p:pic>
    </p:spTree>
    <p:extLst>
      <p:ext uri="{BB962C8B-B14F-4D97-AF65-F5344CB8AC3E}">
        <p14:creationId xmlns:p14="http://schemas.microsoft.com/office/powerpoint/2010/main" val="2487166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427AF5F-9A0E-42B7-A252-FD64C9885F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80A7F853-81FA-4E03-A4EC-C0DB7E627214}"/>
              </a:ext>
            </a:extLst>
          </p:cNvPr>
          <p:cNvSpPr>
            <a:spLocks noGrp="1"/>
          </p:cNvSpPr>
          <p:nvPr>
            <p:ph type="title"/>
          </p:nvPr>
        </p:nvSpPr>
        <p:spPr>
          <a:xfrm>
            <a:off x="838200" y="365125"/>
            <a:ext cx="10515600" cy="1306443"/>
          </a:xfrm>
        </p:spPr>
        <p:txBody>
          <a:bodyPr>
            <a:normAutofit/>
          </a:bodyPr>
          <a:lstStyle/>
          <a:p>
            <a:r>
              <a:rPr lang="ar-OM" sz="4000"/>
              <a:t>النقــــاط الفنيـــة</a:t>
            </a:r>
          </a:p>
        </p:txBody>
      </p:sp>
      <p:sp>
        <p:nvSpPr>
          <p:cNvPr id="3" name="عنصر نائب للمحتوى 2">
            <a:extLst>
              <a:ext uri="{FF2B5EF4-FFF2-40B4-BE49-F238E27FC236}">
                <a16:creationId xmlns:a16="http://schemas.microsoft.com/office/drawing/2014/main" id="{D98F71D9-AF1A-4ABA-992E-884211DF4C3F}"/>
              </a:ext>
            </a:extLst>
          </p:cNvPr>
          <p:cNvSpPr>
            <a:spLocks noGrp="1"/>
          </p:cNvSpPr>
          <p:nvPr>
            <p:ph idx="1"/>
          </p:nvPr>
        </p:nvSpPr>
        <p:spPr>
          <a:xfrm>
            <a:off x="838200" y="1825625"/>
            <a:ext cx="4152774" cy="4303464"/>
          </a:xfrm>
        </p:spPr>
        <p:txBody>
          <a:bodyPr>
            <a:normAutofit/>
          </a:bodyPr>
          <a:lstStyle/>
          <a:p>
            <a:r>
              <a:rPr lang="ar-OM" i="1" dirty="0"/>
              <a:t>1- التركيز على إتقان الارسال قبل التدريب على القوة في الأداء</a:t>
            </a:r>
          </a:p>
          <a:p>
            <a:r>
              <a:rPr lang="ar-OM" i="1" dirty="0"/>
              <a:t>2- رمي الكرة لأعلى فوق الجسم وناحية الذراع </a:t>
            </a:r>
            <a:r>
              <a:rPr lang="ar-OM" i="1" dirty="0" err="1"/>
              <a:t>الضاربه</a:t>
            </a:r>
            <a:r>
              <a:rPr lang="ar-OM" i="1" dirty="0"/>
              <a:t> لمسافه مناسبه</a:t>
            </a:r>
          </a:p>
          <a:p>
            <a:r>
              <a:rPr lang="ar-OM" i="1" dirty="0"/>
              <a:t>3- توزيع مركز ثقل الجسم على الرجلين ونقله من الرجل </a:t>
            </a:r>
            <a:r>
              <a:rPr lang="ar-OM" i="1" dirty="0" err="1"/>
              <a:t>الخلفيه</a:t>
            </a:r>
            <a:r>
              <a:rPr lang="ar-OM" i="1" dirty="0"/>
              <a:t> الى الرجل </a:t>
            </a:r>
            <a:r>
              <a:rPr lang="ar-OM" i="1" dirty="0" err="1"/>
              <a:t>الاماميه</a:t>
            </a:r>
            <a:r>
              <a:rPr lang="ar-OM" i="1" dirty="0"/>
              <a:t>.</a:t>
            </a:r>
          </a:p>
        </p:txBody>
      </p:sp>
      <p:pic>
        <p:nvPicPr>
          <p:cNvPr id="1026" name="Picture 2" descr="مهارة كرة الطائرة">
            <a:extLst>
              <a:ext uri="{FF2B5EF4-FFF2-40B4-BE49-F238E27FC236}">
                <a16:creationId xmlns:a16="http://schemas.microsoft.com/office/drawing/2014/main" id="{6C7622DC-AC0A-4EA9-AF94-7CA982382BD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7" r="2312" b="-1"/>
          <a:stretch/>
        </p:blipFill>
        <p:spPr bwMode="auto">
          <a:xfrm>
            <a:off x="5183500" y="1904282"/>
            <a:ext cx="6170299" cy="4224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35390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553</Words>
  <Application>Microsoft Office PowerPoint</Application>
  <PresentationFormat>Widescreen</PresentationFormat>
  <Paragraphs>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نسق Office</vt:lpstr>
      <vt:lpstr>الارسال المواجه من أعلى    (التنسي)</vt:lpstr>
      <vt:lpstr>مقـــــدمة</vt:lpstr>
      <vt:lpstr>   من أهم ما تتميز به لعبة كرة الطائرة هو أنها لعبة لا تتمتع بالخشونة بشكل كبير مقارنة مع الألعاب الرياضية الجماعية الأخرى،.   تُعَد رياضة كرة الطائرة لعبة جماعية تتم بالتنافس بين فريقين، وعدد الفريق الواحد في هذه اللعبة هو ستة لاعبين. </vt:lpstr>
      <vt:lpstr>الارسال المواجه من أعلى (التنسي)</vt:lpstr>
      <vt:lpstr>طريقة أداء الارسال من أعلى المواجه</vt:lpstr>
      <vt:lpstr>أولا: المرحلة التمهيديــــة</vt:lpstr>
      <vt:lpstr>ثانيا: المرحلة الأساسيه</vt:lpstr>
      <vt:lpstr>ثالثا: المرحلة النهــائية</vt:lpstr>
      <vt:lpstr>النقــــاط الفنيـــة</vt:lpstr>
      <vt:lpstr>PowerPoint Presentation</vt:lpstr>
      <vt:lpstr>القـــواعد القـــانونيه</vt:lpstr>
      <vt:lpstr>تكـــوين الفريق</vt:lpstr>
      <vt:lpstr>  الارســـال: هو حركة وضع الكرة في اللعب بواسطة اللاعب الخلفي الأيمن المتواجد في منطقة الارسال</vt:lpstr>
      <vt:lpstr>للفــوز بالشوط</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الارسال المواجه من أعلى (التنسي)</dc:title>
  <dc:creator>aseela.almeaniya88@moe.om</dc:creator>
  <cp:lastModifiedBy>DR.AMMAR KHALIL</cp:lastModifiedBy>
  <cp:revision>5</cp:revision>
  <dcterms:created xsi:type="dcterms:W3CDTF">2020-12-29T16:30:31Z</dcterms:created>
  <dcterms:modified xsi:type="dcterms:W3CDTF">2021-03-29T15:46:40Z</dcterms:modified>
</cp:coreProperties>
</file>